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765" r:id="rId1"/>
    <p:sldMasterId id="2147483906" r:id="rId2"/>
    <p:sldMasterId id="2147483931" r:id="rId3"/>
  </p:sldMasterIdLst>
  <p:notesMasterIdLst>
    <p:notesMasterId r:id="rId23"/>
  </p:notesMasterIdLst>
  <p:handoutMasterIdLst>
    <p:handoutMasterId r:id="rId24"/>
  </p:handoutMasterIdLst>
  <p:sldIdLst>
    <p:sldId id="256" r:id="rId4"/>
    <p:sldId id="296" r:id="rId5"/>
    <p:sldId id="282" r:id="rId6"/>
    <p:sldId id="297" r:id="rId7"/>
    <p:sldId id="303" r:id="rId8"/>
    <p:sldId id="295" r:id="rId9"/>
    <p:sldId id="258" r:id="rId10"/>
    <p:sldId id="262" r:id="rId11"/>
    <p:sldId id="284" r:id="rId12"/>
    <p:sldId id="285" r:id="rId13"/>
    <p:sldId id="286" r:id="rId14"/>
    <p:sldId id="298" r:id="rId15"/>
    <p:sldId id="287" r:id="rId16"/>
    <p:sldId id="288" r:id="rId17"/>
    <p:sldId id="299" r:id="rId18"/>
    <p:sldId id="300" r:id="rId19"/>
    <p:sldId id="301" r:id="rId20"/>
    <p:sldId id="302" r:id="rId21"/>
    <p:sldId id="294" r:id="rId2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0">
          <p15:clr>
            <a:srgbClr val="A4A3A4"/>
          </p15:clr>
        </p15:guide>
        <p15:guide id="2" orient="horz" pos="443">
          <p15:clr>
            <a:srgbClr val="A4A3A4"/>
          </p15:clr>
        </p15:guide>
        <p15:guide id="3" pos="5398">
          <p15:clr>
            <a:srgbClr val="A4A3A4"/>
          </p15:clr>
        </p15:guide>
        <p15:guide id="4" pos="280">
          <p15:clr>
            <a:srgbClr val="A4A3A4"/>
          </p15:clr>
        </p15:guide>
        <p15:guide id="5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6600"/>
    <a:srgbClr val="B2B2B2"/>
    <a:srgbClr val="000099"/>
    <a:srgbClr val="121896"/>
    <a:srgbClr val="FFFFFF"/>
    <a:srgbClr val="DDDDDD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65427" autoAdjust="0"/>
  </p:normalViewPr>
  <p:slideViewPr>
    <p:cSldViewPr snapToGrid="0">
      <p:cViewPr varScale="1">
        <p:scale>
          <a:sx n="47" d="100"/>
          <a:sy n="47" d="100"/>
        </p:scale>
        <p:origin x="1224" y="48"/>
      </p:cViewPr>
      <p:guideLst>
        <p:guide orient="horz" pos="620"/>
        <p:guide orient="horz" pos="443"/>
        <p:guide pos="5398"/>
        <p:guide pos="280"/>
        <p:guide pos="28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3264" y="-7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3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lasseur3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lasseur3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uscian\Documents\Classeur3oceanSITES%20budget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uscian\Documents\Classeur3oceanSITES%20budget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uscian\Documents\Classeur3oceanSITES%20budge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Feuil4!$B$1</c:f>
              <c:strCache>
                <c:ptCount val="1"/>
                <c:pt idx="0">
                  <c:v>DBCP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Feuil4!$A$2:$A$12</c:f>
              <c:strCache>
                <c:ptCount val="11"/>
                <c:pt idx="0">
                  <c:v>United States</c:v>
                </c:pt>
                <c:pt idx="1">
                  <c:v>France</c:v>
                </c:pt>
                <c:pt idx="2">
                  <c:v>European Union</c:v>
                </c:pt>
                <c:pt idx="3">
                  <c:v>Canada</c:v>
                </c:pt>
                <c:pt idx="4">
                  <c:v>Australia</c:v>
                </c:pt>
                <c:pt idx="5">
                  <c:v>India</c:v>
                </c:pt>
                <c:pt idx="6">
                  <c:v>Germany</c:v>
                </c:pt>
                <c:pt idx="7">
                  <c:v>United Kingdom</c:v>
                </c:pt>
                <c:pt idx="8">
                  <c:v>China</c:v>
                </c:pt>
                <c:pt idx="9">
                  <c:v>South Africa</c:v>
                </c:pt>
                <c:pt idx="10">
                  <c:v>New Zealand</c:v>
                </c:pt>
              </c:strCache>
            </c:strRef>
          </c:cat>
          <c:val>
            <c:numRef>
              <c:f>Feuil4!$B$2:$B$12</c:f>
              <c:numCache>
                <c:formatCode>"$"#,##0_);[Red]\("$"#,##0\)</c:formatCode>
                <c:ptCount val="11"/>
                <c:pt idx="0">
                  <c:v>71308</c:v>
                </c:pt>
                <c:pt idx="1">
                  <c:v>0</c:v>
                </c:pt>
                <c:pt idx="2">
                  <c:v>44893</c:v>
                </c:pt>
                <c:pt idx="3">
                  <c:v>21105</c:v>
                </c:pt>
                <c:pt idx="4">
                  <c:v>4818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4406</c:v>
                </c:pt>
                <c:pt idx="10">
                  <c:v>949</c:v>
                </c:pt>
              </c:numCache>
            </c:numRef>
          </c:val>
        </c:ser>
        <c:ser>
          <c:idx val="1"/>
          <c:order val="1"/>
          <c:tx>
            <c:strRef>
              <c:f>Feuil4!$C$1</c:f>
              <c:strCache>
                <c:ptCount val="1"/>
                <c:pt idx="0">
                  <c:v>Argo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Feuil4!$A$2:$A$12</c:f>
              <c:strCache>
                <c:ptCount val="11"/>
                <c:pt idx="0">
                  <c:v>United States</c:v>
                </c:pt>
                <c:pt idx="1">
                  <c:v>France</c:v>
                </c:pt>
                <c:pt idx="2">
                  <c:v>European Union</c:v>
                </c:pt>
                <c:pt idx="3">
                  <c:v>Canada</c:v>
                </c:pt>
                <c:pt idx="4">
                  <c:v>Australia</c:v>
                </c:pt>
                <c:pt idx="5">
                  <c:v>India</c:v>
                </c:pt>
                <c:pt idx="6">
                  <c:v>Germany</c:v>
                </c:pt>
                <c:pt idx="7">
                  <c:v>United Kingdom</c:v>
                </c:pt>
                <c:pt idx="8">
                  <c:v>China</c:v>
                </c:pt>
                <c:pt idx="9">
                  <c:v>South Africa</c:v>
                </c:pt>
                <c:pt idx="10">
                  <c:v>New Zealand</c:v>
                </c:pt>
              </c:strCache>
            </c:strRef>
          </c:cat>
          <c:val>
            <c:numRef>
              <c:f>Feuil4!$C$2:$C$12</c:f>
              <c:numCache>
                <c:formatCode>"$"#,##0_);[Red]\("$"#,##0\)</c:formatCode>
                <c:ptCount val="11"/>
                <c:pt idx="0">
                  <c:v>90323</c:v>
                </c:pt>
                <c:pt idx="1">
                  <c:v>11338</c:v>
                </c:pt>
                <c:pt idx="2">
                  <c:v>0</c:v>
                </c:pt>
                <c:pt idx="3">
                  <c:v>6802</c:v>
                </c:pt>
                <c:pt idx="4">
                  <c:v>19440</c:v>
                </c:pt>
                <c:pt idx="5">
                  <c:v>19920</c:v>
                </c:pt>
                <c:pt idx="6">
                  <c:v>11592</c:v>
                </c:pt>
                <c:pt idx="7">
                  <c:v>11765</c:v>
                </c:pt>
                <c:pt idx="8">
                  <c:v>8175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2"/>
          <c:order val="2"/>
          <c:tx>
            <c:strRef>
              <c:f>Feuil4!$D$1</c:f>
              <c:strCache>
                <c:ptCount val="1"/>
                <c:pt idx="0">
                  <c:v>SOT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Feuil4!$A$2:$A$12</c:f>
              <c:strCache>
                <c:ptCount val="11"/>
                <c:pt idx="0">
                  <c:v>United States</c:v>
                </c:pt>
                <c:pt idx="1">
                  <c:v>France</c:v>
                </c:pt>
                <c:pt idx="2">
                  <c:v>European Union</c:v>
                </c:pt>
                <c:pt idx="3">
                  <c:v>Canada</c:v>
                </c:pt>
                <c:pt idx="4">
                  <c:v>Australia</c:v>
                </c:pt>
                <c:pt idx="5">
                  <c:v>India</c:v>
                </c:pt>
                <c:pt idx="6">
                  <c:v>Germany</c:v>
                </c:pt>
                <c:pt idx="7">
                  <c:v>United Kingdom</c:v>
                </c:pt>
                <c:pt idx="8">
                  <c:v>China</c:v>
                </c:pt>
                <c:pt idx="9">
                  <c:v>South Africa</c:v>
                </c:pt>
                <c:pt idx="10">
                  <c:v>New Zealand</c:v>
                </c:pt>
              </c:strCache>
            </c:strRef>
          </c:cat>
          <c:val>
            <c:numRef>
              <c:f>Feuil4!$D$2:$D$12</c:f>
              <c:numCache>
                <c:formatCode>"$"#,##0_);[Red]\("$"#,##0\)</c:formatCode>
                <c:ptCount val="11"/>
                <c:pt idx="0">
                  <c:v>42785</c:v>
                </c:pt>
                <c:pt idx="1">
                  <c:v>0</c:v>
                </c:pt>
                <c:pt idx="2">
                  <c:v>12500</c:v>
                </c:pt>
                <c:pt idx="3">
                  <c:v>10395</c:v>
                </c:pt>
                <c:pt idx="4">
                  <c:v>4818</c:v>
                </c:pt>
                <c:pt idx="5">
                  <c:v>0</c:v>
                </c:pt>
                <c:pt idx="6">
                  <c:v>3809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949</c:v>
                </c:pt>
              </c:numCache>
            </c:numRef>
          </c:val>
        </c:ser>
        <c:ser>
          <c:idx val="3"/>
          <c:order val="3"/>
          <c:tx>
            <c:strRef>
              <c:f>Feuil4!$E$1</c:f>
              <c:strCache>
                <c:ptCount val="1"/>
                <c:pt idx="0">
                  <c:v>Ocean Sites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strRef>
              <c:f>Feuil4!$A$2:$A$12</c:f>
              <c:strCache>
                <c:ptCount val="11"/>
                <c:pt idx="0">
                  <c:v>United States</c:v>
                </c:pt>
                <c:pt idx="1">
                  <c:v>France</c:v>
                </c:pt>
                <c:pt idx="2">
                  <c:v>European Union</c:v>
                </c:pt>
                <c:pt idx="3">
                  <c:v>Canada</c:v>
                </c:pt>
                <c:pt idx="4">
                  <c:v>Australia</c:v>
                </c:pt>
                <c:pt idx="5">
                  <c:v>India</c:v>
                </c:pt>
                <c:pt idx="6">
                  <c:v>Germany</c:v>
                </c:pt>
                <c:pt idx="7">
                  <c:v>United Kingdom</c:v>
                </c:pt>
                <c:pt idx="8">
                  <c:v>China</c:v>
                </c:pt>
                <c:pt idx="9">
                  <c:v>South Africa</c:v>
                </c:pt>
                <c:pt idx="10">
                  <c:v>New Zealand</c:v>
                </c:pt>
              </c:strCache>
            </c:strRef>
          </c:cat>
          <c:val>
            <c:numRef>
              <c:f>Feuil4!$E$2:$E$12</c:f>
              <c:numCache>
                <c:formatCode>"$"#,##0_);[Red]\("$"#,##0\)</c:formatCode>
                <c:ptCount val="11"/>
                <c:pt idx="0">
                  <c:v>33277</c:v>
                </c:pt>
                <c:pt idx="1">
                  <c:v>5450</c:v>
                </c:pt>
                <c:pt idx="2">
                  <c:v>0</c:v>
                </c:pt>
                <c:pt idx="3">
                  <c:v>0</c:v>
                </c:pt>
                <c:pt idx="4">
                  <c:v>9130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4"/>
          <c:order val="4"/>
          <c:tx>
            <c:strRef>
              <c:f>Feuil4!$F$1</c:f>
              <c:strCache>
                <c:ptCount val="1"/>
                <c:pt idx="0">
                  <c:v>GO-SHIP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Feuil4!$A$2:$A$12</c:f>
              <c:strCache>
                <c:ptCount val="11"/>
                <c:pt idx="0">
                  <c:v>United States</c:v>
                </c:pt>
                <c:pt idx="1">
                  <c:v>France</c:v>
                </c:pt>
                <c:pt idx="2">
                  <c:v>European Union</c:v>
                </c:pt>
                <c:pt idx="3">
                  <c:v>Canada</c:v>
                </c:pt>
                <c:pt idx="4">
                  <c:v>Australia</c:v>
                </c:pt>
                <c:pt idx="5">
                  <c:v>India</c:v>
                </c:pt>
                <c:pt idx="6">
                  <c:v>Germany</c:v>
                </c:pt>
                <c:pt idx="7">
                  <c:v>United Kingdom</c:v>
                </c:pt>
                <c:pt idx="8">
                  <c:v>China</c:v>
                </c:pt>
                <c:pt idx="9">
                  <c:v>South Africa</c:v>
                </c:pt>
                <c:pt idx="10">
                  <c:v>New Zealand</c:v>
                </c:pt>
              </c:strCache>
            </c:strRef>
          </c:cat>
          <c:val>
            <c:numRef>
              <c:f>Feuil4!$F$2:$F$12</c:f>
              <c:numCache>
                <c:formatCode>"$"#,##0_);[Red]\("$"#,##0\)</c:formatCode>
                <c:ptCount val="11"/>
                <c:pt idx="0">
                  <c:v>9508</c:v>
                </c:pt>
                <c:pt idx="1">
                  <c:v>0</c:v>
                </c:pt>
                <c:pt idx="2">
                  <c:v>12500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5"/>
          <c:order val="5"/>
          <c:tx>
            <c:strRef>
              <c:f>Feuil4!$G$1</c:f>
              <c:strCache>
                <c:ptCount val="1"/>
                <c:pt idx="0">
                  <c:v>JCOMMOPS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strRef>
              <c:f>Feuil4!$A$2:$A$12</c:f>
              <c:strCache>
                <c:ptCount val="11"/>
                <c:pt idx="0">
                  <c:v>United States</c:v>
                </c:pt>
                <c:pt idx="1">
                  <c:v>France</c:v>
                </c:pt>
                <c:pt idx="2">
                  <c:v>European Union</c:v>
                </c:pt>
                <c:pt idx="3">
                  <c:v>Canada</c:v>
                </c:pt>
                <c:pt idx="4">
                  <c:v>Australia</c:v>
                </c:pt>
                <c:pt idx="5">
                  <c:v>India</c:v>
                </c:pt>
                <c:pt idx="6">
                  <c:v>Germany</c:v>
                </c:pt>
                <c:pt idx="7">
                  <c:v>United Kingdom</c:v>
                </c:pt>
                <c:pt idx="8">
                  <c:v>China</c:v>
                </c:pt>
                <c:pt idx="9">
                  <c:v>South Africa</c:v>
                </c:pt>
                <c:pt idx="10">
                  <c:v>New Zealand</c:v>
                </c:pt>
              </c:strCache>
            </c:strRef>
          </c:cat>
          <c:val>
            <c:numRef>
              <c:f>Feuil4!$G$2:$G$12</c:f>
              <c:numCache>
                <c:formatCode>"$"#,##0_);[Red]\("$"#,##0\)</c:formatCode>
                <c:ptCount val="11"/>
                <c:pt idx="0">
                  <c:v>84839</c:v>
                </c:pt>
                <c:pt idx="1">
                  <c:v>261466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9879200"/>
        <c:axId val="299879592"/>
      </c:barChart>
      <c:catAx>
        <c:axId val="299879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9879592"/>
        <c:crosses val="autoZero"/>
        <c:auto val="1"/>
        <c:lblAlgn val="ctr"/>
        <c:lblOffset val="100"/>
        <c:noMultiLvlLbl val="0"/>
      </c:catAx>
      <c:valAx>
        <c:axId val="299879592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out"/>
        <c:minorTickMark val="none"/>
        <c:tickLblPos val="nextTo"/>
        <c:crossAx val="2998792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421314881481363E-3"/>
          <c:y val="8.789013143794841E-2"/>
          <c:w val="0.35412603685235444"/>
          <c:h val="0.57539448977829255"/>
        </c:manualLayout>
      </c:layout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35k$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6k$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5k$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Feuil2!$Q$25:$Q$27</c:f>
              <c:strCache>
                <c:ptCount val="3"/>
                <c:pt idx="0">
                  <c:v>USA(WHOI/NOAA)</c:v>
                </c:pt>
                <c:pt idx="1">
                  <c:v>France(IFREMER)</c:v>
                </c:pt>
                <c:pt idx="2">
                  <c:v>UK(NOC)</c:v>
                </c:pt>
              </c:strCache>
            </c:strRef>
          </c:cat>
          <c:val>
            <c:numRef>
              <c:f>Feuil2!$R$25:$R$27</c:f>
              <c:numCache>
                <c:formatCode>General</c:formatCode>
                <c:ptCount val="3"/>
                <c:pt idx="0">
                  <c:v>52543</c:v>
                </c:pt>
                <c:pt idx="1">
                  <c:v>6353</c:v>
                </c:pt>
                <c:pt idx="2">
                  <c:v>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65157480314959E-2"/>
          <c:y val="0.11710730697911914"/>
          <c:w val="0.32855927384077038"/>
          <c:h val="0.53825410048999844"/>
        </c:manualLayout>
      </c:layout>
      <c:pieChart>
        <c:varyColors val="1"/>
        <c:ser>
          <c:idx val="0"/>
          <c:order val="0"/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err="1" smtClean="0"/>
                      <a:t>30k</a:t>
                    </a:r>
                    <a:r>
                      <a:rPr lang="en-US" dirty="0"/>
                      <a:t>$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5k$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9k$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Feuil2!$T$25:$T$27</c:f>
              <c:strCache>
                <c:ptCount val="3"/>
                <c:pt idx="0">
                  <c:v>USA(WHOI/NOAA)</c:v>
                </c:pt>
                <c:pt idx="1">
                  <c:v>France(IFREMER)</c:v>
                </c:pt>
                <c:pt idx="2">
                  <c:v>Australia(CSIRO)</c:v>
                </c:pt>
              </c:strCache>
            </c:strRef>
          </c:cat>
          <c:val>
            <c:numRef>
              <c:f>Feuil2!$U$25:$U$27</c:f>
              <c:numCache>
                <c:formatCode>General</c:formatCode>
                <c:ptCount val="3"/>
                <c:pt idx="0">
                  <c:v>33277</c:v>
                </c:pt>
                <c:pt idx="1">
                  <c:v>5450</c:v>
                </c:pt>
                <c:pt idx="2">
                  <c:v>9130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138526951439956"/>
          <c:y val="0.12929311184837441"/>
          <c:w val="0.44599568918492588"/>
          <c:h val="0.72319735082492653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0420669291338604"/>
                  <c:y val="-0.116957932341790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35k$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5k$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Feuil2!$R$35:$R$36</c:f>
              <c:strCache>
                <c:ptCount val="2"/>
                <c:pt idx="0">
                  <c:v>USA(WHOI/NOAA)</c:v>
                </c:pt>
                <c:pt idx="1">
                  <c:v>France(IFREMER)</c:v>
                </c:pt>
              </c:strCache>
            </c:strRef>
          </c:cat>
          <c:val>
            <c:numRef>
              <c:f>Feuil2!$S$35:$S$36</c:f>
              <c:numCache>
                <c:formatCode>General</c:formatCode>
                <c:ptCount val="2"/>
                <c:pt idx="0">
                  <c:v>35000</c:v>
                </c:pt>
                <c:pt idx="1">
                  <c:v>5450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18895450568679"/>
          <c:y val="0.11342592592592599"/>
          <c:w val="0.32222222222222252"/>
          <c:h val="0.53703703703703709"/>
        </c:manualLayout>
      </c:layout>
      <c:pieChart>
        <c:varyColors val="1"/>
        <c:ser>
          <c:idx val="0"/>
          <c:order val="0"/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chemeClr val="accent6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35k$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6k$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9k$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5k$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5k$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Feuil2!$Q$25:$Q$30</c:f>
              <c:strCache>
                <c:ptCount val="6"/>
                <c:pt idx="0">
                  <c:v>USA(WHOI/NOAA)</c:v>
                </c:pt>
                <c:pt idx="1">
                  <c:v>France(IFREMER)</c:v>
                </c:pt>
                <c:pt idx="2">
                  <c:v>Australia(CSIRO/IMOS)</c:v>
                </c:pt>
                <c:pt idx="3">
                  <c:v>China(SOA)</c:v>
                </c:pt>
                <c:pt idx="4">
                  <c:v>Korea(OTRONIX)</c:v>
                </c:pt>
                <c:pt idx="5">
                  <c:v>UK(NOC)</c:v>
                </c:pt>
              </c:strCache>
            </c:strRef>
          </c:cat>
          <c:val>
            <c:numRef>
              <c:f>Feuil2!$R$25:$R$30</c:f>
              <c:numCache>
                <c:formatCode>General</c:formatCode>
                <c:ptCount val="6"/>
                <c:pt idx="0">
                  <c:v>34887</c:v>
                </c:pt>
                <c:pt idx="1">
                  <c:v>6353</c:v>
                </c:pt>
                <c:pt idx="2">
                  <c:v>9662</c:v>
                </c:pt>
                <c:pt idx="3">
                  <c:v>4887</c:v>
                </c:pt>
                <c:pt idx="4">
                  <c:v>4887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822353455818085"/>
          <c:y val="0.17940398075240627"/>
          <c:w val="0.30455424321959784"/>
          <c:h val="0.5023031496062986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35"/>
          <c:dPt>
            <c:idx val="0"/>
            <c:bubble3D val="0"/>
            <c:explosion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explosion val="0"/>
            <c:spPr>
              <a:solidFill>
                <a:schemeClr val="accent1"/>
              </a:solidFill>
            </c:spPr>
          </c:dPt>
          <c:dPt>
            <c:idx val="2"/>
            <c:bubble3D val="0"/>
            <c:explosion val="0"/>
            <c:spPr>
              <a:solidFill>
                <a:schemeClr val="accent2"/>
              </a:solidFill>
            </c:spPr>
          </c:dPt>
          <c:dPt>
            <c:idx val="3"/>
            <c:bubble3D val="0"/>
            <c:explosion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explosion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5"/>
            <c:bubble3D val="0"/>
            <c:explosion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83k$ 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231k$ 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8566749659998179E-2"/>
                  <c:y val="0.119622190829727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22k$ 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Feuil2!$B$32:$B$37</c:f>
              <c:strCache>
                <c:ptCount val="4"/>
                <c:pt idx="1">
                  <c:v>USA(NOAAI)</c:v>
                </c:pt>
                <c:pt idx="2">
                  <c:v>France(BMO)</c:v>
                </c:pt>
                <c:pt idx="3">
                  <c:v>France(IFREMER)</c:v>
                </c:pt>
              </c:strCache>
            </c:strRef>
          </c:cat>
          <c:val>
            <c:numRef>
              <c:f>Feuil2!$C$32:$C$37</c:f>
              <c:numCache>
                <c:formatCode>"$"#,##0_);[Red]\("$"#,##0\)</c:formatCode>
                <c:ptCount val="6"/>
                <c:pt idx="1">
                  <c:v>83724</c:v>
                </c:pt>
                <c:pt idx="2">
                  <c:v>231600</c:v>
                </c:pt>
                <c:pt idx="3">
                  <c:v>21800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55074684325480938"/>
          <c:y val="0.27840097326636953"/>
          <c:w val="0.30820294287776012"/>
          <c:h val="0.39852148315714758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A6076-D573-4E0A-B455-4750807E8EF6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99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3D0AD-310D-4F4D-8B2F-C1B046738F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61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0"/>
            <a:ext cx="2946188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87" y="4715788"/>
            <a:ext cx="4983903" cy="446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990"/>
            <a:ext cx="2946189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29990"/>
            <a:ext cx="2946188" cy="49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8B46950-940C-46C7-9F83-9FBF03860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50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mo.int/pages/prog/www/wigos/index_en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jcomm.info/NPOMS-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5D12C-A591-43DB-B79E-4FABC4D6DC7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938685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 the Data section,</a:t>
            </a:r>
            <a:r>
              <a:rPr lang="en-US" baseline="0" dirty="0" smtClean="0"/>
              <a:t> I have added data Format checker made available through CORIOLIS.</a:t>
            </a:r>
          </a:p>
          <a:p>
            <a:r>
              <a:rPr lang="en-US" baseline="0" dirty="0" smtClean="0"/>
              <a:t>You also can see the new NDBC site link under the data flow section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46950-940C-46C7-9F83-9FBF0386027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38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</a:t>
            </a:r>
            <a:r>
              <a:rPr lang="en-US" baseline="0" dirty="0" smtClean="0"/>
              <a:t> section is updated with a new latest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 map application where you can have the station information when you hover over the platform location.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46950-940C-46C7-9F83-9FBF0386027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6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</a:t>
            </a:r>
            <a:r>
              <a:rPr lang="en-US" baseline="0" dirty="0" smtClean="0"/>
              <a:t> snapshot of </a:t>
            </a:r>
            <a:r>
              <a:rPr lang="en-US" dirty="0" smtClean="0"/>
              <a:t> JCOMMOPS new  web application which is an interactive tool to find</a:t>
            </a:r>
            <a:r>
              <a:rPr lang="en-US" baseline="0" dirty="0" smtClean="0"/>
              <a:t> the information you need on the platforms which are coordinated through JCOMMOPS program. We will do a live demo of the new website on Thursday during OceanSITES website presentation.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IT person Anthonin Liz  will join us to present the website and to gather your requirements to improve the tool to serve your needs.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You may have heard about the WMO WIGOS framework. JCOMMOPS  prove the metadata information for all the platforms which are coordinated through JCOMMOPS. Therefore it is very important </a:t>
            </a:r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  <a:r>
              <a:rPr lang="en-US" dirty="0" smtClean="0"/>
              <a:t>WMO Integrated Global Observing System (</a:t>
            </a:r>
            <a:r>
              <a:rPr lang="en-US" u="none" strike="noStrike" dirty="0" smtClean="0">
                <a:hlinkClick r:id="rId3"/>
              </a:rPr>
              <a:t>WIGOS</a:t>
            </a:r>
            <a:r>
              <a:rPr lang="en-US" dirty="0" smtClean="0"/>
              <a:t>) framework is an interdisciplinary exercise seeking the integration of </a:t>
            </a:r>
            <a:r>
              <a:rPr lang="en-US" i="1" dirty="0" smtClean="0"/>
              <a:t>in-situ</a:t>
            </a:r>
            <a:r>
              <a:rPr lang="en-US" dirty="0" smtClean="0"/>
              <a:t> and space based ocean observing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46950-940C-46C7-9F83-9FBF0386027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70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 the Document section you can find all the</a:t>
            </a:r>
            <a:r>
              <a:rPr lang="en-US" baseline="0" dirty="0" smtClean="0"/>
              <a:t> finalized documents </a:t>
            </a:r>
          </a:p>
          <a:p>
            <a:pPr>
              <a:buFont typeface="Wingdings" pitchFamily="2" charset="2"/>
              <a:buChar char="ü"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rPr>
              <a:t>Mission Statement</a:t>
            </a:r>
          </a:p>
          <a:p>
            <a:pPr>
              <a:buFont typeface="Wingdings" pitchFamily="2" charset="2"/>
              <a:buChar char="ü"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rPr>
              <a:t>Benefits</a:t>
            </a:r>
          </a:p>
          <a:p>
            <a:pPr>
              <a:buFont typeface="Wingdings" pitchFamily="2" charset="2"/>
              <a:buChar char="ü"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rPr>
              <a:t>What is OceanSITES</a:t>
            </a:r>
          </a:p>
          <a:p>
            <a:pPr>
              <a:buFont typeface="Wingdings" pitchFamily="2" charset="2"/>
              <a:buChar char="ü"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rPr>
              <a:t>Goals and Objectives</a:t>
            </a:r>
          </a:p>
          <a:p>
            <a:pPr>
              <a:buFont typeface="Wingdings" pitchFamily="2" charset="2"/>
              <a:buChar char="ü"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rPr>
              <a:t>Governance</a:t>
            </a:r>
          </a:p>
          <a:p>
            <a:pPr>
              <a:buFont typeface="Wingdings" pitchFamily="2" charset="2"/>
              <a:buChar char="ü"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rPr>
              <a:t>Data  format reference manual (updated)</a:t>
            </a:r>
          </a:p>
          <a:p>
            <a:pPr>
              <a:buFont typeface="Wingdings" pitchFamily="2" charset="2"/>
              <a:buNone/>
            </a:pP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>
              <a:buFont typeface="Wingdings" pitchFamily="2" charset="2"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rPr>
              <a:t>Executive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rPr>
              <a:t> Committee recently decided to make the EC monthly meeting minutes available to the OceanSITES community. This has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rPr>
              <a:t>passward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rPr>
              <a:t> protected access to the documents. I have finished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rPr>
              <a:t>settingup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rPr>
              <a:t> everything except one meeting note which has not reviewed by any of the Executive members . Once I can get the approval on that document I will send the access credentials to all OceanSITES members.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46950-940C-46C7-9F83-9FBF0386027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63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 Item I worked on and put so much of my time into is the Publications section  of the website.  I</a:t>
            </a:r>
            <a:r>
              <a:rPr lang="en-US" baseline="0" dirty="0" smtClean="0"/>
              <a:t> received a very good response rate for this request and many of you have submitted your publications. The total number I received exceeded 990. All I have received is included here. I will talk more about this tomorrow during Bibliography talk.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next couple of slides are on the OceanSITES Budget and, Emanuela who is the Science and Communications coordinator for JCOMMOPS takes care of the  </a:t>
            </a:r>
            <a:r>
              <a:rPr lang="en-US" baseline="0" dirty="0" err="1" smtClean="0"/>
              <a:t>Jcommops</a:t>
            </a:r>
            <a:r>
              <a:rPr lang="en-US" baseline="0" dirty="0" smtClean="0"/>
              <a:t> Budget and she will give you an overview of the budget.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46950-940C-46C7-9F83-9FBF0386027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60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46950-940C-46C7-9F83-9FBF0386027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12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46950-940C-46C7-9F83-9FBF0386027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15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46950-940C-46C7-9F83-9FBF0386027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34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would</a:t>
            </a:r>
            <a:r>
              <a:rPr lang="en-US" baseline="0" dirty="0" smtClean="0"/>
              <a:t> like to start with a very quick review on where OceanSITES sits in the bigger organization of  IOC and WMO. We are part of JCOMM</a:t>
            </a:r>
            <a:endParaRPr lang="en-US" dirty="0" smtClean="0"/>
          </a:p>
          <a:p>
            <a:r>
              <a:rPr lang="en-US" dirty="0" smtClean="0"/>
              <a:t>which is the Joint WMO-IOC Technical</a:t>
            </a:r>
            <a:r>
              <a:rPr lang="en-US" baseline="0" dirty="0" smtClean="0"/>
              <a:t> Commission for Oceanography and Marine Meteorology . Th</a:t>
            </a:r>
            <a:r>
              <a:rPr lang="en-US" dirty="0" smtClean="0"/>
              <a:t>is an intergovernmental body of technical experts that provides a mechanism for international coordination to</a:t>
            </a:r>
            <a:r>
              <a:rPr lang="en-US" baseline="0" dirty="0" smtClean="0"/>
              <a:t> th</a:t>
            </a:r>
            <a:r>
              <a:rPr lang="en-US" dirty="0" smtClean="0"/>
              <a:t>e meteorological and oceanographic communities.</a:t>
            </a:r>
          </a:p>
          <a:p>
            <a:pPr>
              <a:buFontTx/>
              <a:buChar char="-"/>
            </a:pPr>
            <a:r>
              <a:rPr lang="en-US" dirty="0" smtClean="0"/>
              <a:t>All</a:t>
            </a:r>
            <a:r>
              <a:rPr lang="en-US" baseline="0" dirty="0" smtClean="0"/>
              <a:t> the observation programs are coordinated under the Observation Coordination Group in the middle.</a:t>
            </a:r>
          </a:p>
          <a:p>
            <a:pPr>
              <a:buFontTx/>
              <a:buNone/>
            </a:pPr>
            <a:r>
              <a:rPr lang="fr-FR" baseline="0" dirty="0" smtClean="0"/>
              <a:t>	</a:t>
            </a:r>
            <a:r>
              <a:rPr lang="fr-FR" baseline="0" dirty="0" err="1" smtClean="0"/>
              <a:t>OceanSites</a:t>
            </a:r>
            <a:endParaRPr lang="fr-FR" baseline="0" dirty="0" smtClean="0"/>
          </a:p>
          <a:p>
            <a:pPr>
              <a:buFontTx/>
              <a:buNone/>
            </a:pPr>
            <a:r>
              <a:rPr lang="fr-FR" baseline="0" dirty="0" smtClean="0"/>
              <a:t>	Data </a:t>
            </a:r>
            <a:r>
              <a:rPr lang="fr-FR" baseline="0" dirty="0" err="1" smtClean="0"/>
              <a:t>buoy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cooperation</a:t>
            </a:r>
            <a:r>
              <a:rPr lang="fr-FR" baseline="0" dirty="0" smtClean="0"/>
              <a:t> panel</a:t>
            </a:r>
          </a:p>
          <a:p>
            <a:pPr>
              <a:buFontTx/>
              <a:buNone/>
            </a:pPr>
            <a:r>
              <a:rPr lang="fr-FR" baseline="0" dirty="0" smtClean="0"/>
              <a:t>	ARGO program</a:t>
            </a:r>
          </a:p>
          <a:p>
            <a:pPr>
              <a:buFontTx/>
              <a:buNone/>
            </a:pPr>
            <a:r>
              <a:rPr lang="fr-FR" baseline="0" dirty="0" smtClean="0"/>
              <a:t>	</a:t>
            </a:r>
            <a:r>
              <a:rPr lang="fr-FR" baseline="0" dirty="0" err="1" smtClean="0"/>
              <a:t>Ship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observing</a:t>
            </a:r>
            <a:r>
              <a:rPr lang="fr-FR" baseline="0" dirty="0" smtClean="0"/>
              <a:t> team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All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coordinated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under</a:t>
            </a:r>
            <a:r>
              <a:rPr lang="fr-FR" baseline="0" dirty="0" smtClean="0"/>
              <a:t> one </a:t>
            </a:r>
            <a:r>
              <a:rPr lang="fr-FR" baseline="0" dirty="0" err="1" smtClean="0"/>
              <a:t>entity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called</a:t>
            </a:r>
            <a:r>
              <a:rPr lang="fr-FR" baseline="0" dirty="0" smtClean="0"/>
              <a:t> JCOMMOPS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b="1" dirty="0" err="1" smtClean="0"/>
              <a:t>Jcomm</a:t>
            </a:r>
            <a:r>
              <a:rPr lang="fr-FR" b="1" dirty="0" smtClean="0"/>
              <a:t> in-situ</a:t>
            </a:r>
            <a:r>
              <a:rPr lang="fr-FR" b="1" baseline="0" dirty="0" smtClean="0"/>
              <a:t> observations Program Support Center</a:t>
            </a:r>
            <a:endParaRPr lang="en-US" b="1" dirty="0" smtClean="0"/>
          </a:p>
          <a:p>
            <a:pPr>
              <a:buFontTx/>
              <a:buChar char="-"/>
            </a:pP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46950-940C-46C7-9F83-9FBF0386027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12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46950-940C-46C7-9F83-9FBF0386027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99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Assist in the planning, implementation and operations of the OceanSITES network in close consultation with the Chairs, Executive Committee, Steering Committee, and Data Management Team by: </a:t>
            </a:r>
          </a:p>
          <a:p>
            <a:pPr marL="228600" lvl="0" indent="-228600">
              <a:buAutoNum type="arabicParenR"/>
            </a:pPr>
            <a:r>
              <a:rPr lang="en-US" dirty="0" smtClean="0"/>
              <a:t>obtaining and continually updating information about the sites; </a:t>
            </a:r>
          </a:p>
          <a:p>
            <a:pPr marL="228600" lvl="0" indent="-228600">
              <a:buAutoNum type="arabicParenR"/>
            </a:pPr>
            <a:r>
              <a:rPr lang="en-US" dirty="0" smtClean="0"/>
              <a:t>maintaining technical documentation; </a:t>
            </a:r>
          </a:p>
          <a:p>
            <a:pPr marL="228600" lvl="0" indent="-228600">
              <a:buNone/>
            </a:pPr>
            <a:r>
              <a:rPr lang="en-US" dirty="0" smtClean="0"/>
              <a:t>3) updating the JCOMMOPS database and maps, </a:t>
            </a:r>
            <a:r>
              <a:rPr lang="en-US" baseline="0" dirty="0" smtClean="0"/>
              <a:t> there was quite a lot of work done on JCOMMOPS new website to </a:t>
            </a:r>
            <a:r>
              <a:rPr lang="en-US" baseline="0" dirty="0" err="1" smtClean="0"/>
              <a:t>intigrate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OCeanSITES</a:t>
            </a:r>
            <a:r>
              <a:rPr lang="en-US" baseline="0" dirty="0" smtClean="0"/>
              <a:t> information in to the new JCOMMOPS web tool. </a:t>
            </a:r>
            <a:endParaRPr lang="en-US" dirty="0" smtClean="0"/>
          </a:p>
          <a:p>
            <a:pPr marL="228600" lvl="0" indent="-228600">
              <a:buNone/>
            </a:pPr>
            <a:r>
              <a:rPr lang="en-US" dirty="0" smtClean="0"/>
              <a:t>4) Maintain </a:t>
            </a:r>
            <a:r>
              <a:rPr lang="en-US" baseline="0" dirty="0" smtClean="0"/>
              <a:t>contact information for </a:t>
            </a:r>
            <a:r>
              <a:rPr lang="en-US" dirty="0" smtClean="0"/>
              <a:t>OceanSITES</a:t>
            </a:r>
            <a:r>
              <a:rPr lang="en-US" baseline="0" dirty="0" smtClean="0"/>
              <a:t> members</a:t>
            </a:r>
          </a:p>
          <a:p>
            <a:pPr marL="228600" lvl="0" indent="-228600">
              <a:buNone/>
            </a:pPr>
            <a:r>
              <a:rPr lang="en-US" dirty="0" smtClean="0"/>
              <a:t>5) Maintain OceanSITES</a:t>
            </a:r>
            <a:r>
              <a:rPr lang="en-US" baseline="0" dirty="0" smtClean="0"/>
              <a:t> website. There are many updates to the website . I will go through them in the later part of this presentation.</a:t>
            </a:r>
            <a:endParaRPr lang="en-US" dirty="0" smtClean="0"/>
          </a:p>
          <a:p>
            <a:pPr marL="228600" lvl="0" indent="-228600">
              <a:buNone/>
            </a:pPr>
            <a:r>
              <a:rPr lang="en-US" dirty="0" smtClean="0"/>
              <a:t>5) providing other information based on emerging needs, findings and discussions of the OceanSITES community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Monitor, communicate and resolve all action items as identified during OceanSITES sessions and report on resolved/ongoing/outstanding action items at before, during, and after meetings</a:t>
            </a:r>
          </a:p>
          <a:p>
            <a:pPr lvl="0"/>
            <a:r>
              <a:rPr lang="en-US" dirty="0" smtClean="0"/>
              <a:t>You all must</a:t>
            </a:r>
            <a:r>
              <a:rPr lang="en-US" baseline="0" dirty="0" smtClean="0"/>
              <a:t> have received many emails from me asking for updates to the </a:t>
            </a:r>
            <a:endParaRPr lang="en-US" dirty="0" smtClean="0"/>
          </a:p>
          <a:p>
            <a:pPr marL="800100" lvl="1" indent="-400050">
              <a:buFont typeface="Arial" pitchFamily="34" charset="0"/>
              <a:buChar char="•"/>
            </a:pPr>
            <a:r>
              <a:rPr lang="en-US" sz="1600" dirty="0" smtClean="0"/>
              <a:t>action items from previous OceanSITES 2014 meeting</a:t>
            </a:r>
          </a:p>
          <a:p>
            <a:pPr marL="800100" lvl="1" indent="-400050">
              <a:buFont typeface="Arial" pitchFamily="34" charset="0"/>
              <a:buChar char="•"/>
            </a:pPr>
            <a:r>
              <a:rPr lang="en-US" sz="1600" dirty="0" smtClean="0"/>
              <a:t>action items from EC  and DMT monthly meetings</a:t>
            </a:r>
          </a:p>
          <a:p>
            <a:pPr marL="800100" lvl="1" indent="-400050">
              <a:buFont typeface="Arial" pitchFamily="34" charset="0"/>
              <a:buChar char="•"/>
            </a:pPr>
            <a:endParaRPr lang="en-US" dirty="0" smtClean="0"/>
          </a:p>
          <a:p>
            <a:pPr lvl="0"/>
            <a:r>
              <a:rPr lang="en-US" dirty="0" smtClean="0"/>
              <a:t>I also organize meetings, for EC and DMT,  take notes, prepare meeting reports</a:t>
            </a:r>
          </a:p>
          <a:p>
            <a:pPr lvl="0"/>
            <a:r>
              <a:rPr lang="en-US" dirty="0" smtClean="0"/>
              <a:t>We had 12 EC meeting during</a:t>
            </a:r>
            <a:r>
              <a:rPr lang="en-US" baseline="0" dirty="0" smtClean="0"/>
              <a:t> past one and half years  and similar number of DMT meetings. </a:t>
            </a:r>
          </a:p>
          <a:p>
            <a:pPr lvl="0"/>
            <a:r>
              <a:rPr lang="en-US" baseline="0" dirty="0" smtClean="0"/>
              <a:t>I have </a:t>
            </a:r>
            <a:r>
              <a:rPr lang="en-US" sz="1800" dirty="0" smtClean="0"/>
              <a:t>Regular meetings with co-chairs to discuss the work plans and progress of the work.</a:t>
            </a:r>
          </a:p>
          <a:p>
            <a:pPr lvl="0"/>
            <a:r>
              <a:rPr lang="en-US" sz="1800" dirty="0" smtClean="0"/>
              <a:t>Time</a:t>
            </a:r>
            <a:r>
              <a:rPr lang="en-US" sz="1800" baseline="0" dirty="0" smtClean="0"/>
              <a:t> to time I have ad hock meetings with other OceanSITES </a:t>
            </a:r>
            <a:r>
              <a:rPr lang="en-US" sz="1800" baseline="0" dirty="0" err="1" smtClean="0"/>
              <a:t>memebrs</a:t>
            </a:r>
            <a:r>
              <a:rPr lang="en-US" sz="1800" baseline="0" dirty="0" smtClean="0"/>
              <a:t> to discuss the progress of work.</a:t>
            </a:r>
          </a:p>
          <a:p>
            <a:pPr lvl="0"/>
            <a:endParaRPr lang="en-US" sz="1800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46950-940C-46C7-9F83-9FBF0386027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75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lvl="0"/>
            <a:endParaRPr lang="en-US" dirty="0" smtClean="0"/>
          </a:p>
          <a:p>
            <a:pPr marL="400050" indent="-400050">
              <a:buFont typeface="+mj-lt"/>
              <a:buAutoNum type="romanUcPeriod" startAt="4"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rPr>
              <a:t>Serve as a representative of OceanSITES, as directed, at relevant technical or scientific meetings, and prepare OceanSITES input (reports, presentations) for such meetings</a:t>
            </a:r>
          </a:p>
          <a:p>
            <a:pPr marL="860425" indent="-4572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rPr>
              <a:t>EGU in 20105</a:t>
            </a:r>
          </a:p>
          <a:p>
            <a:pPr marL="860425" indent="-457200">
              <a:buFont typeface="Arial" pitchFamily="34" charset="0"/>
              <a:buChar char="•"/>
            </a:pPr>
            <a:r>
              <a:rPr lang="en-US" sz="1200" dirty="0" smtClean="0"/>
              <a:t>Ocean Sciences 2016</a:t>
            </a:r>
          </a:p>
          <a:p>
            <a:pPr marL="860425" indent="-457200">
              <a:buFont typeface="Arial" pitchFamily="34" charset="0"/>
              <a:buNone/>
            </a:pPr>
            <a:endParaRPr lang="en-US" sz="1200" dirty="0" smtClean="0"/>
          </a:p>
          <a:p>
            <a:pPr marL="400050" indent="-400050">
              <a:buAutoNum type="romanUcPeriod" startAt="5"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rPr>
              <a:t>Assist members of OceanSITES by providing technical advice.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rPr>
              <a:t> Most of the time this type of information is requested by prospective members 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marL="400050" indent="-400050">
              <a:buNone/>
            </a:pP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marL="400050" indent="-400050">
              <a:buAutoNum type="romanUcPeriod" startAt="6"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rPr>
              <a:t>Perform administrative duties and support to the Committees and Teams as required. </a:t>
            </a:r>
          </a:p>
          <a:p>
            <a:pPr marL="400050" indent="-400050">
              <a:buNone/>
            </a:pP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marL="400050" indent="-400050">
              <a:buAutoNum type="romanUcPeriod" startAt="7"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rPr>
              <a:t>In collaboration with the Executive Committee, assist with ensuring timely submission of data to the GDACs.</a:t>
            </a:r>
          </a:p>
          <a:p>
            <a:pPr marL="400050" indent="-400050">
              <a:buNone/>
            </a:pP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marL="400050" indent="-400050"/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rPr>
              <a:t>VIII. 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rPr>
              <a:t> try to </a:t>
            </a:r>
            <a:r>
              <a:rPr lang="en-US" sz="1200" kern="1200" dirty="0" err="1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rPr>
              <a:t>promoteOceanSITES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rPr>
              <a:t> activities in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rPr>
              <a:t>national and international communities.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rPr>
              <a:t> Last year there were two capacity building workshops where I presented the activities of OceanSITES 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endParaRPr>
          </a:p>
          <a:p>
            <a:pPr marL="860425" indent="-4572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rPr>
              <a:t>Pacific Island Capacity building workshop, Palau, 2015</a:t>
            </a:r>
          </a:p>
          <a:p>
            <a:pPr marL="860425" indent="-4572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rPr>
              <a:t>North Pacific Ocean and Marginal Seas (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  <a:hlinkClick r:id="rId3"/>
              </a:rPr>
              <a:t>NPOMS-4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rPr>
              <a:t>), KIOS,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rPr>
              <a:t>South Korea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46950-940C-46C7-9F83-9FBF0386027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86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I have listed all the documents you</a:t>
            </a:r>
            <a:r>
              <a:rPr lang="en-US" baseline="0" dirty="0" smtClean="0"/>
              <a:t> started to work on during 2014 Recife meeting and the current status of those documents. Out of 7 five documents are finalized and posted on the website. One documents in yellow has finalized but I am waiting for the final version  to post it on the website. Performance indicators for </a:t>
            </a:r>
            <a:r>
              <a:rPr lang="en-US" baseline="0" dirty="0" err="1" smtClean="0"/>
              <a:t>OceanSITSE</a:t>
            </a:r>
            <a:r>
              <a:rPr lang="en-US" baseline="0" dirty="0" smtClean="0"/>
              <a:t> need to be developed. I assume that we will be able to setup couple of performance indicators by the end of thes meeting.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46950-940C-46C7-9F83-9FBF0386027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37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slides show</a:t>
            </a:r>
            <a:r>
              <a:rPr lang="en-US" baseline="0" dirty="0" smtClean="0"/>
              <a:t> the improvements  done to the website. On the homepage </a:t>
            </a:r>
            <a:r>
              <a:rPr lang="en-US" baseline="0" dirty="0" err="1" smtClean="0"/>
              <a:t>lefthans</a:t>
            </a:r>
            <a:r>
              <a:rPr lang="en-US" baseline="0" dirty="0" smtClean="0"/>
              <a:t> section you have key new items added to the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46950-940C-46C7-9F83-9FBF0386027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11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ABOUT section you can find the links to the information on FTP and THREDDS usage statistics developed by NDBC (by</a:t>
            </a:r>
            <a:r>
              <a:rPr lang="en-US" baseline="0" dirty="0" smtClean="0"/>
              <a:t> Karen and Jing)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46950-940C-46C7-9F83-9FBF0386027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74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pour une image  8"/>
          <p:cNvSpPr>
            <a:spLocks noGrp="1"/>
          </p:cNvSpPr>
          <p:nvPr userDrawn="1">
            <p:ph type="pic" sz="quarter" idx="10"/>
          </p:nvPr>
        </p:nvSpPr>
        <p:spPr>
          <a:xfrm>
            <a:off x="463138" y="1472540"/>
            <a:ext cx="7537623" cy="5165765"/>
          </a:xfrm>
          <a:prstGeom prst="rect">
            <a:avLst/>
          </a:prstGeom>
        </p:spPr>
      </p:sp>
      <p:sp>
        <p:nvSpPr>
          <p:cNvPr id="6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1175668" y="0"/>
            <a:ext cx="6234545" cy="118872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u texte 22"/>
          <p:cNvSpPr>
            <a:spLocks noGrp="1"/>
          </p:cNvSpPr>
          <p:nvPr>
            <p:ph type="body" sz="quarter" idx="14" hasCustomPrompt="1"/>
          </p:nvPr>
        </p:nvSpPr>
        <p:spPr>
          <a:xfrm>
            <a:off x="261258" y="961884"/>
            <a:ext cx="7944591" cy="914400"/>
          </a:xfrm>
          <a:prstGeom prst="rect">
            <a:avLst/>
          </a:prstGeom>
          <a:noFill/>
        </p:spPr>
        <p:txBody>
          <a:bodyPr/>
          <a:lstStyle>
            <a:lvl1pPr algn="ctr">
              <a:buNone/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dirty="0" err="1" smtClean="0"/>
              <a:t>Add</a:t>
            </a:r>
            <a:r>
              <a:rPr lang="fr-FR" dirty="0" smtClean="0"/>
              <a:t> </a:t>
            </a:r>
            <a:r>
              <a:rPr lang="fr-FR" dirty="0" err="1" smtClean="0"/>
              <a:t>comments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C0E3-1E38-4D20-A7C6-419034C1FA84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D638-2D6D-49ED-A39E-D063DFB42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C0E3-1E38-4D20-A7C6-419034C1FA84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D638-2D6D-49ED-A39E-D063DFB42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C0E3-1E38-4D20-A7C6-419034C1FA84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D638-2D6D-49ED-A39E-D063DFB42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C0E3-1E38-4D20-A7C6-419034C1FA84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D638-2D6D-49ED-A39E-D063DFB42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C0E3-1E38-4D20-A7C6-419034C1FA84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D638-2D6D-49ED-A39E-D063DFB42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C0E3-1E38-4D20-A7C6-419034C1FA84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D638-2D6D-49ED-A39E-D063DFB42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C0E3-1E38-4D20-A7C6-419034C1FA84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D638-2D6D-49ED-A39E-D063DFB42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C0E3-1E38-4D20-A7C6-419034C1FA84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D638-2D6D-49ED-A39E-D063DFB42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C0E3-1E38-4D20-A7C6-419034C1FA84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D638-2D6D-49ED-A39E-D063DFB42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C0E3-1E38-4D20-A7C6-419034C1FA84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D638-2D6D-49ED-A39E-D063DFB42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7C0E3-1E38-4D20-A7C6-419034C1FA84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8D638-2D6D-49ED-A39E-D063DFB42E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2258" y="1306286"/>
            <a:ext cx="7990114" cy="5018314"/>
          </a:xfrm>
          <a:prstGeom prst="rect">
            <a:avLst/>
          </a:prstGeom>
        </p:spPr>
        <p:txBody>
          <a:bodyPr/>
          <a:lstStyle>
            <a:lvl1pPr>
              <a:defRPr sz="2200" b="0"/>
            </a:lvl1pPr>
          </a:lstStyle>
          <a:p>
            <a:pPr lvl="0"/>
            <a:r>
              <a:rPr lang="en-US" dirty="0" smtClean="0"/>
              <a:t>A.	Be part of a large network of partners which</a:t>
            </a:r>
          </a:p>
          <a:p>
            <a:pPr lvl="0"/>
            <a:r>
              <a:rPr lang="en-US" dirty="0" smtClean="0"/>
              <a:t>B.	Gain access to and enhance </a:t>
            </a:r>
            <a:r>
              <a:rPr lang="en-US" dirty="0" err="1" smtClean="0"/>
              <a:t>usership</a:t>
            </a:r>
            <a:r>
              <a:rPr lang="en-US" dirty="0" smtClean="0"/>
              <a:t> of infrastructure </a:t>
            </a:r>
          </a:p>
          <a:p>
            <a:pPr lvl="0"/>
            <a:r>
              <a:rPr lang="en-US" dirty="0" smtClean="0"/>
              <a:t>C.	Get assistance for initiating new sustained time-series programs</a:t>
            </a:r>
          </a:p>
          <a:p>
            <a:pPr lvl="0"/>
            <a:r>
              <a:rPr lang="en-US" dirty="0" smtClean="0"/>
              <a:t>D.	Gain access to and assistance with</a:t>
            </a:r>
          </a:p>
          <a:p>
            <a:pPr lvl="0"/>
            <a:r>
              <a:rPr lang="en-US" dirty="0" smtClean="0"/>
              <a:t>E.	Through GDAC mechanism</a:t>
            </a:r>
          </a:p>
          <a:p>
            <a:pPr lvl="0"/>
            <a:r>
              <a:rPr lang="en-US" dirty="0" smtClean="0"/>
              <a:t>F.	Impacts of your observations</a:t>
            </a:r>
          </a:p>
          <a:p>
            <a:pPr lvl="0"/>
            <a:r>
              <a:rPr lang="en-US" dirty="0" smtClean="0"/>
              <a:t>G.	Contribute to or become part of other regional or international programs</a:t>
            </a:r>
          </a:p>
          <a:p>
            <a:pPr lvl="0"/>
            <a:r>
              <a:rPr lang="en-US" dirty="0" smtClean="0"/>
              <a:t>H.	Gain access to training and student resources</a:t>
            </a:r>
          </a:p>
          <a:p>
            <a:pPr lvl="0"/>
            <a:r>
              <a:rPr lang="en-US" dirty="0" smtClean="0"/>
              <a:t>I.	Gain access to OceanSITES leadership opportunities (Steering Committee, Executive Committee, Chair candidature)</a:t>
            </a:r>
          </a:p>
          <a:p>
            <a:pPr lvl="0"/>
            <a:r>
              <a:rPr lang="en-US" dirty="0" smtClean="0"/>
              <a:t>J.	Contribute to socioeconomic value/benefits/issues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21E27A-3F6A-4EE0-A789-4E7FF6C096C2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698171" y="154895"/>
            <a:ext cx="7053943" cy="1143000"/>
          </a:xfrm>
        </p:spPr>
        <p:txBody>
          <a:bodyPr>
            <a:noAutofit/>
          </a:bodyPr>
          <a:lstStyle>
            <a:lvl1pPr>
              <a:defRPr sz="4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Benefits for PI or program to join OceanSITES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2258" y="1306286"/>
            <a:ext cx="7990114" cy="5018314"/>
          </a:xfrm>
          <a:prstGeom prst="rect">
            <a:avLst/>
          </a:prstGeom>
        </p:spPr>
        <p:txBody>
          <a:bodyPr/>
          <a:lstStyle>
            <a:lvl1pPr>
              <a:defRPr sz="2200" b="0"/>
            </a:lvl1pPr>
          </a:lstStyle>
          <a:p>
            <a:pPr lvl="0"/>
            <a:r>
              <a:rPr lang="en-US" dirty="0" smtClean="0"/>
              <a:t>A.	Be part of a large network of partners which</a:t>
            </a:r>
          </a:p>
          <a:p>
            <a:pPr lvl="0"/>
            <a:r>
              <a:rPr lang="en-US" dirty="0" smtClean="0"/>
              <a:t>B.	Gain access to and enhance </a:t>
            </a:r>
            <a:r>
              <a:rPr lang="en-US" dirty="0" err="1" smtClean="0"/>
              <a:t>usership</a:t>
            </a:r>
            <a:r>
              <a:rPr lang="en-US" dirty="0" smtClean="0"/>
              <a:t> of infrastructure </a:t>
            </a:r>
          </a:p>
          <a:p>
            <a:pPr lvl="0"/>
            <a:r>
              <a:rPr lang="en-US" dirty="0" smtClean="0"/>
              <a:t>C.	Get assistance for initiating new sustained time-series programs</a:t>
            </a:r>
          </a:p>
          <a:p>
            <a:pPr lvl="0"/>
            <a:r>
              <a:rPr lang="en-US" dirty="0" smtClean="0"/>
              <a:t>D.	Gain access to and assistance with</a:t>
            </a:r>
          </a:p>
          <a:p>
            <a:pPr lvl="0"/>
            <a:r>
              <a:rPr lang="en-US" dirty="0" smtClean="0"/>
              <a:t>E.	Through GDAC mechanism</a:t>
            </a:r>
          </a:p>
          <a:p>
            <a:pPr lvl="0"/>
            <a:r>
              <a:rPr lang="en-US" dirty="0" smtClean="0"/>
              <a:t>F.	Impacts of your observations</a:t>
            </a:r>
          </a:p>
          <a:p>
            <a:pPr lvl="0"/>
            <a:r>
              <a:rPr lang="en-US" dirty="0" smtClean="0"/>
              <a:t>G.	Contribute to or become part of other regional or international programs</a:t>
            </a:r>
          </a:p>
          <a:p>
            <a:pPr lvl="0"/>
            <a:r>
              <a:rPr lang="en-US" dirty="0" smtClean="0"/>
              <a:t>H.	Gain access to training and student resources</a:t>
            </a:r>
          </a:p>
          <a:p>
            <a:pPr lvl="0"/>
            <a:r>
              <a:rPr lang="en-US" dirty="0" smtClean="0"/>
              <a:t>I.	Gain access to OceanSITES leadership opportunities (Steering Committee, Executive Committee, Chair candidature)</a:t>
            </a:r>
          </a:p>
          <a:p>
            <a:pPr lvl="0"/>
            <a:r>
              <a:rPr lang="en-US" dirty="0" smtClean="0"/>
              <a:t>J.	Contribute to socioeconomic value/benefits/issues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698171" y="154895"/>
            <a:ext cx="7053943" cy="1143000"/>
          </a:xfrm>
        </p:spPr>
        <p:txBody>
          <a:bodyPr>
            <a:noAutofit/>
          </a:bodyPr>
          <a:lstStyle>
            <a:lvl1pPr>
              <a:defRPr sz="400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Benefits for PI or program to join OceanSITES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1E27A-3F6A-4EE0-A789-4E7FF6C096C2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0" name="Picture 69" descr="oceansites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8853" y="5631588"/>
            <a:ext cx="1581976" cy="122641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5DD9B7B-43DF-4050-B30B-560B4EF70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0"/>
            <a:ext cx="9144000" cy="3287486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27453"/>
              <a:gd name="connsiteX1" fmla="*/ 21600 w 21600"/>
              <a:gd name="connsiteY1" fmla="*/ 0 h 27453"/>
              <a:gd name="connsiteX2" fmla="*/ 21600 w 21600"/>
              <a:gd name="connsiteY2" fmla="*/ 17322 h 27453"/>
              <a:gd name="connsiteX3" fmla="*/ 0 w 21600"/>
              <a:gd name="connsiteY3" fmla="*/ 20172 h 27453"/>
              <a:gd name="connsiteX4" fmla="*/ 0 w 21600"/>
              <a:gd name="connsiteY4" fmla="*/ 0 h 27453"/>
              <a:gd name="connsiteX0" fmla="*/ 0 w 21600"/>
              <a:gd name="connsiteY0" fmla="*/ 0 h 30049"/>
              <a:gd name="connsiteX1" fmla="*/ 21600 w 21600"/>
              <a:gd name="connsiteY1" fmla="*/ 0 h 30049"/>
              <a:gd name="connsiteX2" fmla="*/ 21600 w 21600"/>
              <a:gd name="connsiteY2" fmla="*/ 17322 h 30049"/>
              <a:gd name="connsiteX3" fmla="*/ 0 w 21600"/>
              <a:gd name="connsiteY3" fmla="*/ 20172 h 30049"/>
              <a:gd name="connsiteX4" fmla="*/ 0 w 21600"/>
              <a:gd name="connsiteY4" fmla="*/ 0 h 30049"/>
              <a:gd name="connsiteX0" fmla="*/ 0 w 21600"/>
              <a:gd name="connsiteY0" fmla="*/ 0 h 30049"/>
              <a:gd name="connsiteX1" fmla="*/ 21600 w 21600"/>
              <a:gd name="connsiteY1" fmla="*/ 0 h 30049"/>
              <a:gd name="connsiteX2" fmla="*/ 21600 w 21600"/>
              <a:gd name="connsiteY2" fmla="*/ 17322 h 30049"/>
              <a:gd name="connsiteX3" fmla="*/ 0 w 21600"/>
              <a:gd name="connsiteY3" fmla="*/ 20172 h 30049"/>
              <a:gd name="connsiteX4" fmla="*/ 0 w 21600"/>
              <a:gd name="connsiteY4" fmla="*/ 0 h 3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049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3887" y="8682"/>
                  <a:pt x="8113" y="3004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rot="10800000">
            <a:off x="0" y="4948238"/>
            <a:ext cx="9144000" cy="27051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55427"/>
              <a:gd name="connsiteX1" fmla="*/ 21600 w 21600"/>
              <a:gd name="connsiteY1" fmla="*/ 0 h 55427"/>
              <a:gd name="connsiteX2" fmla="*/ 21600 w 21600"/>
              <a:gd name="connsiteY2" fmla="*/ 17322 h 55427"/>
              <a:gd name="connsiteX3" fmla="*/ 0 w 21600"/>
              <a:gd name="connsiteY3" fmla="*/ 20172 h 55427"/>
              <a:gd name="connsiteX4" fmla="*/ 0 w 21600"/>
              <a:gd name="connsiteY4" fmla="*/ 0 h 55427"/>
              <a:gd name="connsiteX0" fmla="*/ 0 w 21600"/>
              <a:gd name="connsiteY0" fmla="*/ 19190 h 74617"/>
              <a:gd name="connsiteX1" fmla="*/ 21600 w 21600"/>
              <a:gd name="connsiteY1" fmla="*/ 19190 h 74617"/>
              <a:gd name="connsiteX2" fmla="*/ 21600 w 21600"/>
              <a:gd name="connsiteY2" fmla="*/ 36512 h 74617"/>
              <a:gd name="connsiteX3" fmla="*/ 0 w 21600"/>
              <a:gd name="connsiteY3" fmla="*/ 39362 h 74617"/>
              <a:gd name="connsiteX4" fmla="*/ 0 w 21600"/>
              <a:gd name="connsiteY4" fmla="*/ 19190 h 74617"/>
              <a:gd name="connsiteX0" fmla="*/ 0 w 21600"/>
              <a:gd name="connsiteY0" fmla="*/ 19190 h 67609"/>
              <a:gd name="connsiteX1" fmla="*/ 21600 w 21600"/>
              <a:gd name="connsiteY1" fmla="*/ 19190 h 67609"/>
              <a:gd name="connsiteX2" fmla="*/ 21600 w 21600"/>
              <a:gd name="connsiteY2" fmla="*/ 36512 h 67609"/>
              <a:gd name="connsiteX3" fmla="*/ 0 w 21600"/>
              <a:gd name="connsiteY3" fmla="*/ 39362 h 67609"/>
              <a:gd name="connsiteX4" fmla="*/ 0 w 21600"/>
              <a:gd name="connsiteY4" fmla="*/ 19190 h 6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67609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33" name="Picture 14" descr="ioc_wmo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7696200" y="6148854"/>
            <a:ext cx="1219200" cy="556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oceansites-logo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25053" y="145188"/>
            <a:ext cx="2564899" cy="1988412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 userDrawn="1"/>
        </p:nvSpPr>
        <p:spPr>
          <a:xfrm>
            <a:off x="664027" y="2743201"/>
            <a:ext cx="7772400" cy="762000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0000CC"/>
                </a:solidFill>
                <a:latin typeface="MV Boli" pitchFamily="2" charset="0"/>
                <a:cs typeface="MV Boli" pitchFamily="2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MV Boli" pitchFamily="2" charset="0"/>
              <a:ea typeface="+mj-ea"/>
              <a:cs typeface="MV Boli" pitchFamily="2" charset="0"/>
            </a:endParaRPr>
          </a:p>
        </p:txBody>
      </p:sp>
      <p:sp>
        <p:nvSpPr>
          <p:cNvPr id="18" name="Title 1"/>
          <p:cNvSpPr txBox="1">
            <a:spLocks/>
          </p:cNvSpPr>
          <p:nvPr userDrawn="1"/>
        </p:nvSpPr>
        <p:spPr bwMode="auto">
          <a:xfrm>
            <a:off x="380999" y="3654425"/>
            <a:ext cx="8447315" cy="54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MV Boli" pitchFamily="2" charset="0"/>
              <a:ea typeface="+mj-ea"/>
              <a:cs typeface="MV Boli" pitchFamily="2" charset="0"/>
            </a:endParaRPr>
          </a:p>
        </p:txBody>
      </p:sp>
      <p:sp>
        <p:nvSpPr>
          <p:cNvPr id="19" name="Subtitle 2"/>
          <p:cNvSpPr txBox="1">
            <a:spLocks/>
          </p:cNvSpPr>
          <p:nvPr userDrawn="1"/>
        </p:nvSpPr>
        <p:spPr>
          <a:xfrm>
            <a:off x="1371601" y="4561114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664" y="227779"/>
            <a:ext cx="3351486" cy="8640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43" r:id="rId2"/>
    <p:sldLayoutId id="214748394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1E27A-3F6A-4EE0-A789-4E7FF6C096C2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86106-D267-4D13-B93D-C99418C7D5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 rot="10800000">
            <a:off x="0" y="4948238"/>
            <a:ext cx="9144000" cy="27051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55427"/>
              <a:gd name="connsiteX1" fmla="*/ 21600 w 21600"/>
              <a:gd name="connsiteY1" fmla="*/ 0 h 55427"/>
              <a:gd name="connsiteX2" fmla="*/ 21600 w 21600"/>
              <a:gd name="connsiteY2" fmla="*/ 17322 h 55427"/>
              <a:gd name="connsiteX3" fmla="*/ 0 w 21600"/>
              <a:gd name="connsiteY3" fmla="*/ 20172 h 55427"/>
              <a:gd name="connsiteX4" fmla="*/ 0 w 21600"/>
              <a:gd name="connsiteY4" fmla="*/ 0 h 55427"/>
              <a:gd name="connsiteX0" fmla="*/ 0 w 21600"/>
              <a:gd name="connsiteY0" fmla="*/ 19190 h 74617"/>
              <a:gd name="connsiteX1" fmla="*/ 21600 w 21600"/>
              <a:gd name="connsiteY1" fmla="*/ 19190 h 74617"/>
              <a:gd name="connsiteX2" fmla="*/ 21600 w 21600"/>
              <a:gd name="connsiteY2" fmla="*/ 36512 h 74617"/>
              <a:gd name="connsiteX3" fmla="*/ 0 w 21600"/>
              <a:gd name="connsiteY3" fmla="*/ 39362 h 74617"/>
              <a:gd name="connsiteX4" fmla="*/ 0 w 21600"/>
              <a:gd name="connsiteY4" fmla="*/ 19190 h 74617"/>
              <a:gd name="connsiteX0" fmla="*/ 0 w 21600"/>
              <a:gd name="connsiteY0" fmla="*/ 19190 h 67609"/>
              <a:gd name="connsiteX1" fmla="*/ 21600 w 21600"/>
              <a:gd name="connsiteY1" fmla="*/ 19190 h 67609"/>
              <a:gd name="connsiteX2" fmla="*/ 21600 w 21600"/>
              <a:gd name="connsiteY2" fmla="*/ 36512 h 67609"/>
              <a:gd name="connsiteX3" fmla="*/ 0 w 21600"/>
              <a:gd name="connsiteY3" fmla="*/ 39362 h 67609"/>
              <a:gd name="connsiteX4" fmla="*/ 0 w 21600"/>
              <a:gd name="connsiteY4" fmla="*/ 19190 h 6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67609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9" name="Picture 8" descr="oceansites-logo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41516" y="141516"/>
            <a:ext cx="1086784" cy="84251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7" r:id="rId2"/>
    <p:sldLayoutId id="2147483909" r:id="rId3"/>
    <p:sldLayoutId id="2147483910" r:id="rId4"/>
    <p:sldLayoutId id="2147483911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en-US" sz="3200" b="1" kern="1200" smtClean="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C0E3-1E38-4D20-A7C6-419034C1FA84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8D638-2D6D-49ED-A39E-D063DFB42E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 rot="10800000">
            <a:off x="0" y="4948238"/>
            <a:ext cx="9144000" cy="27051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55427"/>
              <a:gd name="connsiteX1" fmla="*/ 21600 w 21600"/>
              <a:gd name="connsiteY1" fmla="*/ 0 h 55427"/>
              <a:gd name="connsiteX2" fmla="*/ 21600 w 21600"/>
              <a:gd name="connsiteY2" fmla="*/ 17322 h 55427"/>
              <a:gd name="connsiteX3" fmla="*/ 0 w 21600"/>
              <a:gd name="connsiteY3" fmla="*/ 20172 h 55427"/>
              <a:gd name="connsiteX4" fmla="*/ 0 w 21600"/>
              <a:gd name="connsiteY4" fmla="*/ 0 h 55427"/>
              <a:gd name="connsiteX0" fmla="*/ 0 w 21600"/>
              <a:gd name="connsiteY0" fmla="*/ 19190 h 74617"/>
              <a:gd name="connsiteX1" fmla="*/ 21600 w 21600"/>
              <a:gd name="connsiteY1" fmla="*/ 19190 h 74617"/>
              <a:gd name="connsiteX2" fmla="*/ 21600 w 21600"/>
              <a:gd name="connsiteY2" fmla="*/ 36512 h 74617"/>
              <a:gd name="connsiteX3" fmla="*/ 0 w 21600"/>
              <a:gd name="connsiteY3" fmla="*/ 39362 h 74617"/>
              <a:gd name="connsiteX4" fmla="*/ 0 w 21600"/>
              <a:gd name="connsiteY4" fmla="*/ 19190 h 74617"/>
              <a:gd name="connsiteX0" fmla="*/ 0 w 21600"/>
              <a:gd name="connsiteY0" fmla="*/ 19190 h 67609"/>
              <a:gd name="connsiteX1" fmla="*/ 21600 w 21600"/>
              <a:gd name="connsiteY1" fmla="*/ 19190 h 67609"/>
              <a:gd name="connsiteX2" fmla="*/ 21600 w 21600"/>
              <a:gd name="connsiteY2" fmla="*/ 36512 h 67609"/>
              <a:gd name="connsiteX3" fmla="*/ 0 w 21600"/>
              <a:gd name="connsiteY3" fmla="*/ 39362 h 67609"/>
              <a:gd name="connsiteX4" fmla="*/ 0 w 21600"/>
              <a:gd name="connsiteY4" fmla="*/ 19190 h 6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67609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gallage@jcommops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iolis.eu.org/Data-Products/Tool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://dods.ndbc.noaa.gov/oceansite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6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jcomm.info/NPOMS-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dods.ndbc.noaa.gov/stats/ftp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dods.ndbc.noaa.gov/stats/oceansit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72877" y="2988860"/>
            <a:ext cx="8490856" cy="2325197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  <a:cs typeface="Arial" pitchFamily="34" charset="0"/>
              </a:rPr>
              <a:t>Project Office Progress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sz="1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Champika GALLAGE</a:t>
            </a:r>
            <a:br>
              <a:rPr lang="en-US" sz="1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en-US" sz="1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DBCP</a:t>
            </a:r>
            <a:r>
              <a:rPr lang="en-US" sz="1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Coordinator/ </a:t>
            </a:r>
            <a:r>
              <a:rPr lang="en-US" sz="1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OceanSITES</a:t>
            </a:r>
            <a:r>
              <a:rPr lang="en-US" sz="1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Project Office</a:t>
            </a:r>
            <a:br>
              <a:rPr lang="en-US" sz="1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fr-FR" sz="1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  <a:hlinkClick r:id="rId3"/>
              </a:rPr>
              <a:t>cgallage@jcommops.org</a:t>
            </a:r>
            <a:r>
              <a:rPr lang="fr-FR" sz="1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fr-FR" sz="1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000" b="1" dirty="0" smtClean="0"/>
              <a:t>OceanSITES 2016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>11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Steering Committee and 8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Data Management Team Meeting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6599263"/>
            <a:ext cx="8120418" cy="34062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National Oceanography Centre, Southampton, United Kingdom 25 - 29 April 2016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1886" y="1076705"/>
            <a:ext cx="8229601" cy="1317172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latin typeface="+mn-lt"/>
              </a:rPr>
              <a:t>Data</a:t>
            </a:r>
            <a:r>
              <a:rPr lang="en-US" sz="1800" dirty="0" smtClean="0">
                <a:latin typeface="+mn-lt"/>
              </a:rPr>
              <a:t>: Format checker link to </a:t>
            </a:r>
            <a:r>
              <a:rPr lang="en-US" sz="1800" dirty="0" err="1" smtClean="0">
                <a:latin typeface="+mn-lt"/>
              </a:rPr>
              <a:t>Coriolis</a:t>
            </a:r>
            <a:endParaRPr lang="en-US" sz="1800" dirty="0" smtClean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	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  <a:hlinkClick r:id="rId3"/>
              </a:rPr>
              <a:t>http://www.coriolis.eu.org/Data-Products/Tools</a:t>
            </a:r>
            <a:endParaRPr lang="en-US" sz="1600" dirty="0" smtClean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 	     New NDBC OceanSITES web-link</a:t>
            </a:r>
          </a:p>
          <a:p>
            <a:r>
              <a:rPr lang="en-US" sz="1600" dirty="0" smtClean="0">
                <a:latin typeface="+mn-lt"/>
              </a:rPr>
              <a:t>	 </a:t>
            </a:r>
            <a:r>
              <a:rPr lang="en-US" sz="1600" dirty="0" smtClean="0">
                <a:latin typeface="+mn-lt"/>
                <a:hlinkClick r:id="rId4"/>
              </a:rPr>
              <a:t>http://dods.ndbc.noaa.gov/oceansites/</a:t>
            </a:r>
            <a:endParaRPr lang="en-US" sz="1600" dirty="0" smtClean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	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2351314"/>
            <a:ext cx="9144000" cy="4307817"/>
            <a:chOff x="0" y="2351314"/>
            <a:chExt cx="9144000" cy="430781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2351314"/>
              <a:ext cx="8890749" cy="3646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5"/>
            <p:cNvSpPr/>
            <p:nvPr/>
          </p:nvSpPr>
          <p:spPr>
            <a:xfrm>
              <a:off x="1828800" y="4201886"/>
              <a:ext cx="1632857" cy="26125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52094" y="4122760"/>
              <a:ext cx="3791906" cy="25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ounded Rectangular Callout 6"/>
            <p:cNvSpPr/>
            <p:nvPr/>
          </p:nvSpPr>
          <p:spPr>
            <a:xfrm>
              <a:off x="1796144" y="5671457"/>
              <a:ext cx="3091542" cy="261257"/>
            </a:xfrm>
            <a:prstGeom prst="wedgeRoundRectCallout">
              <a:avLst>
                <a:gd name="adj1" fmla="val 64702"/>
                <a:gd name="adj2" fmla="val 22979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0" y="59359"/>
            <a:ext cx="9143999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New Items on Website</a:t>
            </a:r>
            <a:endParaRPr lang="en-US" sz="3200" b="1" dirty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1068749"/>
            <a:ext cx="9144000" cy="740230"/>
          </a:xfrm>
        </p:spPr>
        <p:txBody>
          <a:bodyPr>
            <a:norm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Maps</a:t>
            </a:r>
            <a:r>
              <a:rPr lang="en-US" sz="1600" dirty="0" smtClean="0">
                <a:latin typeface="+mn-lt"/>
              </a:rPr>
              <a:t>: Site information available on hover over the points. Link to new Website for interactive map views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0" y="59359"/>
            <a:ext cx="9143999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New Items on Website</a:t>
            </a:r>
            <a:endParaRPr lang="en-US" sz="3200" b="1" dirty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2949" y="1448721"/>
            <a:ext cx="6535958" cy="52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708" y="1405716"/>
            <a:ext cx="2303638" cy="5261212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</p:spPr>
      </p:pic>
      <p:cxnSp>
        <p:nvCxnSpPr>
          <p:cNvPr id="9" name="Connecteur droit 8"/>
          <p:cNvCxnSpPr>
            <a:endCxn id="14" idx="1"/>
          </p:cNvCxnSpPr>
          <p:nvPr/>
        </p:nvCxnSpPr>
        <p:spPr>
          <a:xfrm>
            <a:off x="2429301" y="1405719"/>
            <a:ext cx="2849414" cy="1586168"/>
          </a:xfrm>
          <a:prstGeom prst="line">
            <a:avLst/>
          </a:prstGeom>
          <a:ln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>
            <a:endCxn id="14" idx="3"/>
          </p:cNvCxnSpPr>
          <p:nvPr/>
        </p:nvCxnSpPr>
        <p:spPr>
          <a:xfrm flipV="1">
            <a:off x="2442949" y="3204196"/>
            <a:ext cx="2835766" cy="3455912"/>
          </a:xfrm>
          <a:prstGeom prst="line">
            <a:avLst/>
          </a:prstGeom>
          <a:ln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5240740" y="2947916"/>
            <a:ext cx="259308" cy="300251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59359"/>
            <a:ext cx="9143999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New JCOMMOPS web application</a:t>
            </a:r>
            <a:endParaRPr lang="en-US" sz="3200" b="1" dirty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4515"/>
            <a:ext cx="8999046" cy="512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8880" y="1322369"/>
            <a:ext cx="3156857" cy="5138057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+mn-lt"/>
              </a:rPr>
              <a:t>Documents</a:t>
            </a:r>
            <a:r>
              <a:rPr lang="en-US" sz="1800" dirty="0" smtClean="0">
                <a:latin typeface="+mn-lt"/>
              </a:rPr>
              <a:t>:  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latin typeface="+mn-lt"/>
              </a:rPr>
              <a:t>Mission Statement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latin typeface="+mn-lt"/>
              </a:rPr>
              <a:t>Benefits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latin typeface="+mn-lt"/>
              </a:rPr>
              <a:t>What is OceanSITES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latin typeface="+mn-lt"/>
              </a:rPr>
              <a:t>Goals and Objectives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latin typeface="+mn-lt"/>
              </a:rPr>
              <a:t>Governance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 smtClean="0">
                <a:latin typeface="+mn-lt"/>
              </a:rPr>
              <a:t>Data  format reference manual (updated)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>
              <a:latin typeface="+mn-lt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59359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New Items on Website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786" y="4179963"/>
            <a:ext cx="3643952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 New !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EC meeting minutes are available only for </a:t>
            </a:r>
            <a:r>
              <a:rPr lang="en-US" dirty="0" err="1" smtClean="0">
                <a:latin typeface="+mn-lt"/>
              </a:rPr>
              <a:t>OceanSITES</a:t>
            </a:r>
            <a:r>
              <a:rPr lang="en-US" dirty="0" smtClean="0">
                <a:latin typeface="+mn-lt"/>
              </a:rPr>
              <a:t> Members in a password protected section.</a:t>
            </a:r>
            <a:endParaRPr lang="en-US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03514"/>
            <a:ext cx="4365171" cy="595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05266" y="1164281"/>
            <a:ext cx="2606721" cy="1265020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      New !</a:t>
            </a:r>
            <a:r>
              <a:rPr lang="en-US" sz="1800" dirty="0" smtClean="0">
                <a:latin typeface="+mn-lt"/>
              </a:rPr>
              <a:t> </a:t>
            </a:r>
          </a:p>
          <a:p>
            <a:r>
              <a:rPr lang="en-US" sz="1800" dirty="0" smtClean="0">
                <a:latin typeface="+mn-lt"/>
              </a:rPr>
              <a:t>      Publications  section added to the website.</a:t>
            </a:r>
          </a:p>
        </p:txBody>
      </p:sp>
      <p:pic>
        <p:nvPicPr>
          <p:cNvPr id="717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083" y="1112290"/>
            <a:ext cx="5916466" cy="574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0" y="59359"/>
            <a:ext cx="9143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pitchFamily="34" charset="0"/>
              </a:rPr>
              <a:t>New Items on Website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JCOMMOPS Budget</a:t>
            </a:r>
            <a:endParaRPr lang="en-US" dirty="0">
              <a:latin typeface="+mn-lt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0" y="961884"/>
            <a:ext cx="7944591" cy="4981716"/>
          </a:xfrm>
        </p:spPr>
        <p:txBody>
          <a:bodyPr>
            <a:normAutofit/>
          </a:bodyPr>
          <a:lstStyle/>
          <a:p>
            <a:pPr algn="just"/>
            <a:endParaRPr lang="en-US" b="1" u="sng" dirty="0" smtClean="0">
              <a:latin typeface="+mn-lt"/>
            </a:endParaRPr>
          </a:p>
          <a:p>
            <a:r>
              <a:rPr lang="en-US" b="1" u="sng" dirty="0" smtClean="0">
                <a:latin typeface="+mn-lt"/>
              </a:rPr>
              <a:t>JCOMMOPS overall yearly budget</a:t>
            </a:r>
            <a:r>
              <a:rPr lang="en-US" b="1" dirty="0" smtClean="0">
                <a:latin typeface="+mn-lt"/>
              </a:rPr>
              <a:t>: </a:t>
            </a:r>
            <a:r>
              <a:rPr lang="en-US" b="1" dirty="0" err="1" smtClean="0">
                <a:latin typeface="+mn-lt"/>
              </a:rPr>
              <a:t>818k</a:t>
            </a:r>
            <a:r>
              <a:rPr lang="en-US" b="1" dirty="0" smtClean="0">
                <a:latin typeface="+mn-lt"/>
              </a:rPr>
              <a:t>$ in 2015  </a:t>
            </a:r>
            <a:r>
              <a:rPr lang="en-US" dirty="0" smtClean="0">
                <a:latin typeface="+mn-lt"/>
              </a:rPr>
              <a:t>(2/3 for staff)</a:t>
            </a:r>
          </a:p>
          <a:p>
            <a:pPr algn="just"/>
            <a:endParaRPr lang="en-US" b="1" i="1" dirty="0" smtClean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600" b="0" dirty="0" smtClean="0">
                <a:latin typeface="+mn-lt"/>
              </a:rPr>
              <a:t>Provided by ~20 Member States/Countries (via IOC , </a:t>
            </a:r>
            <a:r>
              <a:rPr lang="en-US" sz="1600" b="0" dirty="0" err="1" smtClean="0">
                <a:latin typeface="+mn-lt"/>
              </a:rPr>
              <a:t>WMO</a:t>
            </a:r>
            <a:r>
              <a:rPr lang="en-US" sz="1600" b="0" dirty="0" smtClean="0">
                <a:latin typeface="+mn-lt"/>
              </a:rPr>
              <a:t> &amp; </a:t>
            </a:r>
            <a:r>
              <a:rPr lang="en-US" sz="1600" b="0" dirty="0" err="1" smtClean="0">
                <a:latin typeface="+mn-lt"/>
              </a:rPr>
              <a:t>CLS</a:t>
            </a:r>
            <a:r>
              <a:rPr lang="en-US" sz="1600" b="0" dirty="0" smtClean="0">
                <a:latin typeface="+mn-lt"/>
              </a:rPr>
              <a:t>)</a:t>
            </a:r>
          </a:p>
          <a:p>
            <a:pPr algn="just"/>
            <a:endParaRPr lang="en-US" sz="1600" b="0" dirty="0" smtClean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600" b="0" dirty="0" smtClean="0">
                <a:latin typeface="+mn-lt"/>
              </a:rPr>
              <a:t>Bretagne/</a:t>
            </a:r>
            <a:r>
              <a:rPr lang="en-US" sz="1600" b="0" dirty="0" err="1" smtClean="0">
                <a:latin typeface="+mn-lt"/>
              </a:rPr>
              <a:t>Finistère</a:t>
            </a:r>
            <a:r>
              <a:rPr lang="en-US" sz="1600" b="0" dirty="0" smtClean="0">
                <a:latin typeface="+mn-lt"/>
              </a:rPr>
              <a:t>/Brest (public money= </a:t>
            </a:r>
            <a:r>
              <a:rPr lang="en-US" sz="1600" b="0" dirty="0" err="1" smtClean="0">
                <a:latin typeface="+mn-lt"/>
              </a:rPr>
              <a:t>100k</a:t>
            </a:r>
            <a:r>
              <a:rPr lang="en-US" sz="1600" b="0" dirty="0" smtClean="0">
                <a:latin typeface="+mn-lt"/>
              </a:rPr>
              <a:t>€/year for 3 years)    </a:t>
            </a:r>
          </a:p>
          <a:p>
            <a:pPr algn="just">
              <a:buFont typeface="Arial" pitchFamily="34" charset="0"/>
              <a:buChar char="•"/>
            </a:pPr>
            <a:endParaRPr lang="en-US" sz="1600" b="0" dirty="0" smtClean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600" b="0" dirty="0" smtClean="0">
                <a:latin typeface="+mn-lt"/>
              </a:rPr>
              <a:t>European Union (</a:t>
            </a:r>
            <a:r>
              <a:rPr lang="en-US" sz="1600" b="0" dirty="0" err="1" smtClean="0">
                <a:latin typeface="+mn-lt"/>
              </a:rPr>
              <a:t>Seadatanet</a:t>
            </a:r>
            <a:r>
              <a:rPr lang="en-US" sz="1600" b="0" dirty="0" smtClean="0">
                <a:latin typeface="+mn-lt"/>
              </a:rPr>
              <a:t>, </a:t>
            </a:r>
            <a:r>
              <a:rPr lang="en-US" sz="1600" b="0" dirty="0" err="1" smtClean="0">
                <a:latin typeface="+mn-lt"/>
              </a:rPr>
              <a:t>AtlantOS</a:t>
            </a:r>
            <a:r>
              <a:rPr lang="en-US" sz="1600" b="0" dirty="0" smtClean="0">
                <a:latin typeface="+mn-lt"/>
              </a:rPr>
              <a:t>)</a:t>
            </a:r>
          </a:p>
          <a:p>
            <a:pPr lvl="1" algn="just"/>
            <a:r>
              <a:rPr lang="en-US" sz="1600" dirty="0" smtClean="0">
                <a:cs typeface="Arial" pitchFamily="34" charset="0"/>
              </a:rPr>
              <a:t>Specific services to be developed</a:t>
            </a:r>
            <a:endParaRPr lang="en-US" sz="1600" dirty="0" smtClean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endParaRPr lang="en-US" sz="1600" b="0" dirty="0" smtClean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600" b="0" dirty="0" smtClean="0">
                <a:latin typeface="+mn-lt"/>
              </a:rPr>
              <a:t>Ship Time Service</a:t>
            </a:r>
          </a:p>
          <a:p>
            <a:pPr algn="just">
              <a:buFont typeface="Arial" pitchFamily="34" charset="0"/>
              <a:buChar char="•"/>
            </a:pPr>
            <a:endParaRPr lang="en-US" sz="1600" b="0" dirty="0" smtClean="0"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600" b="0" dirty="0" smtClean="0">
                <a:latin typeface="+mn-lt"/>
              </a:rPr>
              <a:t>Partnerships with civil society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5410200" y="3581400"/>
            <a:ext cx="20574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Contributions 2015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Graphique 9"/>
          <p:cNvGraphicFramePr/>
          <p:nvPr/>
        </p:nvGraphicFramePr>
        <p:xfrm>
          <a:off x="3794077" y="3149220"/>
          <a:ext cx="5349923" cy="3388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pitchFamily="34" charset="0"/>
              </a:rPr>
              <a:t>Donations for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n-ea"/>
                <a:cs typeface="Arial" pitchFamily="34" charset="0"/>
              </a:rPr>
              <a:t>OceanSITES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0376" y="1066800"/>
            <a:ext cx="817501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Donations by country to the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OceanSITES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programme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distributed over three Funds: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75146" y="1693462"/>
          <a:ext cx="3048000" cy="375285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CLS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8C6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8C6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8C6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WMO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DBCP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Trust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WMO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JCOMM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Trust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aphique 8"/>
          <p:cNvGraphicFramePr/>
          <p:nvPr/>
        </p:nvGraphicFramePr>
        <p:xfrm>
          <a:off x="4343400" y="1852683"/>
          <a:ext cx="4063621" cy="2500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Espace réservé du contenu 2"/>
          <p:cNvSpPr txBox="1">
            <a:spLocks/>
          </p:cNvSpPr>
          <p:nvPr/>
        </p:nvSpPr>
        <p:spPr>
          <a:xfrm>
            <a:off x="4667535" y="1618397"/>
            <a:ext cx="682388" cy="457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2013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6580498" y="1626361"/>
            <a:ext cx="1143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2014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4" name="Graphique 13"/>
          <p:cNvGraphicFramePr/>
          <p:nvPr/>
        </p:nvGraphicFramePr>
        <p:xfrm>
          <a:off x="4007894" y="3862459"/>
          <a:ext cx="4572000" cy="279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Espace réservé du contenu 2"/>
          <p:cNvSpPr txBox="1">
            <a:spLocks/>
          </p:cNvSpPr>
          <p:nvPr/>
        </p:nvSpPr>
        <p:spPr>
          <a:xfrm>
            <a:off x="4738051" y="3817965"/>
            <a:ext cx="682388" cy="457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2015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lèche droite 16"/>
          <p:cNvSpPr/>
          <p:nvPr/>
        </p:nvSpPr>
        <p:spPr>
          <a:xfrm rot="16200000">
            <a:off x="2552133" y="5377219"/>
            <a:ext cx="423080" cy="28660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44" y="2413661"/>
            <a:ext cx="4162566" cy="282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Graphique 18"/>
          <p:cNvGraphicFramePr>
            <a:graphicFrameLocks/>
          </p:cNvGraphicFramePr>
          <p:nvPr/>
        </p:nvGraphicFramePr>
        <p:xfrm>
          <a:off x="5343097" y="3927145"/>
          <a:ext cx="3391470" cy="2091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Espace réservé du contenu 2"/>
          <p:cNvSpPr txBox="1">
            <a:spLocks/>
          </p:cNvSpPr>
          <p:nvPr/>
        </p:nvSpPr>
        <p:spPr>
          <a:xfrm>
            <a:off x="6732930" y="3820237"/>
            <a:ext cx="1059941" cy="457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 smtClean="0">
                <a:latin typeface="+mn-lt"/>
                <a:ea typeface="+mn-ea"/>
                <a:cs typeface="+mn-cs"/>
              </a:rPr>
              <a:t>on-going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4" name="Graphique 23"/>
          <p:cNvGraphicFramePr/>
          <p:nvPr/>
        </p:nvGraphicFramePr>
        <p:xfrm>
          <a:off x="5233917" y="179809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Rectangle 24"/>
          <p:cNvSpPr/>
          <p:nvPr/>
        </p:nvSpPr>
        <p:spPr>
          <a:xfrm>
            <a:off x="7820166" y="3521119"/>
            <a:ext cx="54864" cy="5486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382" y="1367342"/>
            <a:ext cx="7689518" cy="3495236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</p:pic>
      <p:sp>
        <p:nvSpPr>
          <p:cNvPr id="7" name="Espace réservé du texte 2"/>
          <p:cNvSpPr txBox="1">
            <a:spLocks/>
          </p:cNvSpPr>
          <p:nvPr/>
        </p:nvSpPr>
        <p:spPr>
          <a:xfrm>
            <a:off x="0" y="76200"/>
            <a:ext cx="9143999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OceanSITES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Expenditures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2015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4765344" y="4140964"/>
            <a:ext cx="685800" cy="3810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522592" y="4055666"/>
            <a:ext cx="1477371" cy="409432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73222" y="1390650"/>
            <a:ext cx="803653" cy="348615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598842"/>
            <a:ext cx="994012" cy="258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 cstate="print"/>
          <a:srcRect r="12618"/>
          <a:stretch>
            <a:fillRect/>
          </a:stretch>
        </p:blipFill>
        <p:spPr bwMode="auto">
          <a:xfrm>
            <a:off x="228362" y="892792"/>
            <a:ext cx="5397758" cy="383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001608" y="3164009"/>
            <a:ext cx="2971800" cy="2057400"/>
          </a:xfrm>
          <a:prstGeom prst="rect">
            <a:avLst/>
          </a:prstGeom>
          <a:solidFill>
            <a:schemeClr val="bg1"/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47666" y="807745"/>
            <a:ext cx="2914934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latin typeface="+mn-lt"/>
              </a:rPr>
              <a:t>The bar chart compares contributions by </a:t>
            </a:r>
            <a:r>
              <a:rPr lang="en-US" sz="1400" dirty="0" err="1" smtClean="0">
                <a:latin typeface="+mn-lt"/>
              </a:rPr>
              <a:t>programme</a:t>
            </a:r>
            <a:r>
              <a:rPr lang="en-US" sz="1400" dirty="0" smtClean="0">
                <a:latin typeface="+mn-lt"/>
              </a:rPr>
              <a:t> with the JCOMMOPS expenditures made on behalf of the </a:t>
            </a:r>
            <a:r>
              <a:rPr lang="en-US" sz="1400" dirty="0" err="1" smtClean="0">
                <a:latin typeface="+mn-lt"/>
              </a:rPr>
              <a:t>programmes</a:t>
            </a:r>
            <a:r>
              <a:rPr lang="en-US" sz="1400" dirty="0" smtClean="0">
                <a:latin typeface="+mn-lt"/>
              </a:rPr>
              <a:t>. </a:t>
            </a:r>
          </a:p>
          <a:p>
            <a:pPr algn="just"/>
            <a:r>
              <a:rPr lang="en-US" sz="1400" dirty="0" smtClean="0">
                <a:latin typeface="+mn-lt"/>
              </a:rPr>
              <a:t>In most cases expenditures exceed contributions, the difference is made up by donations to JCOMMOPS as a whole.</a:t>
            </a:r>
            <a:endParaRPr lang="en-US" sz="1400" b="0" dirty="0" smtClean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339691"/>
            <a:ext cx="876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+mn-lt"/>
              </a:rPr>
              <a:t>The </a:t>
            </a:r>
            <a:r>
              <a:rPr lang="en-US" sz="1600" dirty="0">
                <a:latin typeface="+mn-lt"/>
              </a:rPr>
              <a:t>majority of </a:t>
            </a:r>
            <a:r>
              <a:rPr lang="en-US" sz="1600" dirty="0" smtClean="0">
                <a:latin typeface="+mn-lt"/>
              </a:rPr>
              <a:t>these donations come from </a:t>
            </a:r>
            <a:r>
              <a:rPr lang="en-US" sz="1600" dirty="0">
                <a:latin typeface="+mn-lt"/>
              </a:rPr>
              <a:t>France for support of the JCOMMOPS staff and facilities at </a:t>
            </a:r>
            <a:r>
              <a:rPr lang="en-US" sz="1600" dirty="0" smtClean="0">
                <a:latin typeface="+mn-lt"/>
              </a:rPr>
              <a:t>Brest (~ </a:t>
            </a:r>
            <a:r>
              <a:rPr lang="en-US" sz="1600" dirty="0" err="1" smtClean="0">
                <a:latin typeface="+mn-lt"/>
              </a:rPr>
              <a:t>250k</a:t>
            </a:r>
            <a:r>
              <a:rPr lang="en-US" sz="1600" dirty="0" smtClean="0">
                <a:latin typeface="+mn-lt"/>
              </a:rPr>
              <a:t>$). </a:t>
            </a:r>
          </a:p>
          <a:p>
            <a:pPr algn="just"/>
            <a:r>
              <a:rPr lang="en-US" sz="1600" b="1" dirty="0" smtClean="0">
                <a:latin typeface="+mn-lt"/>
              </a:rPr>
              <a:t>The </a:t>
            </a:r>
            <a:r>
              <a:rPr lang="en-US" sz="1600" b="1" dirty="0">
                <a:latin typeface="+mn-lt"/>
              </a:rPr>
              <a:t>value received </a:t>
            </a:r>
            <a:r>
              <a:rPr lang="en-US" sz="1600" b="1" dirty="0" smtClean="0">
                <a:latin typeface="+mn-lt"/>
              </a:rPr>
              <a:t>by </a:t>
            </a:r>
            <a:r>
              <a:rPr lang="en-US" sz="1600" b="1" dirty="0" err="1" smtClean="0">
                <a:latin typeface="+mn-lt"/>
              </a:rPr>
              <a:t>programmes</a:t>
            </a:r>
            <a:r>
              <a:rPr lang="en-US" sz="1600" b="1" dirty="0" smtClean="0">
                <a:latin typeface="+mn-lt"/>
              </a:rPr>
              <a:t> </a:t>
            </a:r>
            <a:r>
              <a:rPr lang="en-US" sz="1600" b="1" dirty="0">
                <a:latin typeface="+mn-lt"/>
              </a:rPr>
              <a:t>is greatly enhanced by the synergy of sharing </a:t>
            </a:r>
            <a:r>
              <a:rPr lang="en-US" sz="1600" b="1" dirty="0" smtClean="0">
                <a:latin typeface="+mn-lt"/>
              </a:rPr>
              <a:t>resources: </a:t>
            </a:r>
          </a:p>
          <a:p>
            <a:pPr algn="just"/>
            <a:r>
              <a:rPr lang="en-US" sz="1600" u="sng" dirty="0" smtClean="0">
                <a:latin typeface="+mn-lt"/>
              </a:rPr>
              <a:t>the </a:t>
            </a:r>
            <a:r>
              <a:rPr lang="en-US" sz="1600" u="sng" dirty="0" err="1" smtClean="0">
                <a:latin typeface="+mn-lt"/>
              </a:rPr>
              <a:t>programmes</a:t>
            </a:r>
            <a:r>
              <a:rPr lang="en-US" sz="1600" u="sng" dirty="0" smtClean="0">
                <a:latin typeface="+mn-lt"/>
              </a:rPr>
              <a:t> </a:t>
            </a:r>
            <a:r>
              <a:rPr lang="en-US" sz="1600" u="sng" dirty="0" smtClean="0">
                <a:latin typeface="+mn-lt"/>
              </a:rPr>
              <a:t>received </a:t>
            </a:r>
            <a:r>
              <a:rPr lang="en-US" sz="1600" u="sng" dirty="0">
                <a:latin typeface="+mn-lt"/>
              </a:rPr>
              <a:t>more services from JCOMMOPS than they “paid for”. </a:t>
            </a:r>
            <a:endParaRPr lang="en-US" sz="1600" u="sng" dirty="0" smtClean="0">
              <a:latin typeface="+mn-lt"/>
            </a:endParaRPr>
          </a:p>
          <a:p>
            <a:pPr algn="just"/>
            <a:endParaRPr lang="fr-FR" sz="1600" u="sng" dirty="0">
              <a:latin typeface="+mn-lt"/>
            </a:endParaRPr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0" y="76200"/>
            <a:ext cx="9143999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Contributions &amp;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Expenditures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2015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458808" y="3164009"/>
            <a:ext cx="19870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Contributions to JCOMMOPS</a:t>
            </a:r>
            <a:endParaRPr lang="en-US" sz="1200" dirty="0"/>
          </a:p>
        </p:txBody>
      </p:sp>
      <p:sp>
        <p:nvSpPr>
          <p:cNvPr id="15" name="Ellipse 14"/>
          <p:cNvSpPr/>
          <p:nvPr/>
        </p:nvSpPr>
        <p:spPr>
          <a:xfrm>
            <a:off x="3505200" y="3178792"/>
            <a:ext cx="1219200" cy="1905000"/>
          </a:xfrm>
          <a:prstGeom prst="ellipse">
            <a:avLst/>
          </a:prstGeom>
          <a:noFill/>
          <a:ln w="5715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16200000">
            <a:off x="-1652199" y="2621192"/>
            <a:ext cx="35814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Contributions &amp; Expenditures: </a:t>
            </a:r>
            <a:endParaRPr lang="en-US" sz="1200" b="1" u="sng" dirty="0"/>
          </a:p>
        </p:txBody>
      </p:sp>
      <p:sp>
        <p:nvSpPr>
          <p:cNvPr id="22" name="Rectangle 21"/>
          <p:cNvSpPr/>
          <p:nvPr/>
        </p:nvSpPr>
        <p:spPr>
          <a:xfrm>
            <a:off x="685800" y="4702792"/>
            <a:ext cx="4876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 smtClean="0"/>
              <a:t>Programmes</a:t>
            </a:r>
            <a:endParaRPr lang="en-US" sz="1200" b="1" u="sng" dirty="0"/>
          </a:p>
        </p:txBody>
      </p:sp>
      <p:graphicFrame>
        <p:nvGraphicFramePr>
          <p:cNvPr id="13" name="Graphique 12"/>
          <p:cNvGraphicFramePr>
            <a:graphicFrameLocks/>
          </p:cNvGraphicFramePr>
          <p:nvPr/>
        </p:nvGraphicFramePr>
        <p:xfrm>
          <a:off x="5390866" y="3283354"/>
          <a:ext cx="4135272" cy="224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59359"/>
            <a:ext cx="9143999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6481" y="1621971"/>
            <a:ext cx="8632372" cy="47026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/>
              <a:t>Notify Project Office on changes to the Stations/platforms 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Submit updated white papers on site information to Project Office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Follow DMT guidelines when submitting data to the </a:t>
            </a:r>
            <a:r>
              <a:rPr lang="en-US" sz="2000" dirty="0" err="1" smtClean="0"/>
              <a:t>GDACs</a:t>
            </a:r>
            <a:endParaRPr lang="en-US" sz="2000" dirty="0" smtClean="0"/>
          </a:p>
          <a:p>
            <a:pPr>
              <a:buFont typeface="Wingdings" pitchFamily="2" charset="2"/>
              <a:buChar char="v"/>
            </a:pPr>
            <a:endParaRPr lang="en-US" sz="2000" dirty="0" smtClean="0"/>
          </a:p>
          <a:p>
            <a:pPr>
              <a:buFont typeface="Wingdings" pitchFamily="2" charset="2"/>
              <a:buChar char="v"/>
            </a:pPr>
            <a:r>
              <a:rPr lang="en-US" sz="2000" b="1" dirty="0" smtClean="0"/>
              <a:t>Timely response to emails/requests from Project Office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/>
          </a:p>
          <a:p>
            <a:pPr>
              <a:buFont typeface="Wingdings" pitchFamily="2" charset="2"/>
              <a:buChar char="v"/>
            </a:pPr>
            <a:endParaRPr lang="en-US" sz="2000" b="1" dirty="0" smtClean="0"/>
          </a:p>
          <a:p>
            <a:pPr>
              <a:buFont typeface="Wingdings" pitchFamily="2" charset="2"/>
              <a:buChar char="v"/>
            </a:pPr>
            <a:endParaRPr lang="en-US" sz="2000" b="1" dirty="0" smtClean="0"/>
          </a:p>
          <a:p>
            <a:pPr>
              <a:buFont typeface="Wingdings" pitchFamily="2" charset="2"/>
              <a:buChar char="v"/>
            </a:pPr>
            <a:endParaRPr lang="en-US" sz="2000" b="1" dirty="0" smtClean="0"/>
          </a:p>
          <a:p>
            <a:pPr algn="ctr"/>
            <a:r>
              <a:rPr lang="en-US" sz="3200" b="1" dirty="0" smtClean="0">
                <a:solidFill>
                  <a:srgbClr val="0000CC"/>
                </a:solidFill>
              </a:rPr>
              <a:t>Thank You !</a:t>
            </a:r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53076" y="1227164"/>
            <a:ext cx="6343123" cy="4509608"/>
          </a:xfrm>
        </p:spPr>
        <p:txBody>
          <a:bodyPr>
            <a:noAutofit/>
          </a:bodyPr>
          <a:lstStyle/>
          <a:p>
            <a:pPr marL="800100" lvl="1" indent="-400050">
              <a:buNone/>
            </a:pPr>
            <a:endParaRPr lang="en-US" sz="1600" dirty="0" smtClean="0"/>
          </a:p>
          <a:p>
            <a:pPr marL="800100" lvl="1" indent="-400050">
              <a:buFont typeface="Wingdings" pitchFamily="2" charset="2"/>
              <a:buChar char="ü"/>
            </a:pPr>
            <a:r>
              <a:rPr lang="en-US" sz="2400" dirty="0" smtClean="0"/>
              <a:t>OceanSITES within  WMO/IOC</a:t>
            </a:r>
          </a:p>
          <a:p>
            <a:pPr marL="800100" lvl="1" indent="-400050">
              <a:buNone/>
            </a:pPr>
            <a:endParaRPr lang="en-US" sz="2400" dirty="0" smtClean="0"/>
          </a:p>
          <a:p>
            <a:pPr marL="800100" lvl="1" indent="-400050">
              <a:buFont typeface="Wingdings" pitchFamily="2" charset="2"/>
              <a:buChar char="ü"/>
            </a:pPr>
            <a:r>
              <a:rPr lang="en-US" sz="2400" dirty="0" smtClean="0"/>
              <a:t>JCOMMOPS and Project Office  </a:t>
            </a:r>
          </a:p>
          <a:p>
            <a:pPr marL="800100" lvl="1" indent="-400050">
              <a:buNone/>
            </a:pPr>
            <a:endParaRPr lang="en-US" sz="2400" dirty="0" smtClean="0"/>
          </a:p>
          <a:p>
            <a:pPr marL="800100" lvl="1" indent="-400050">
              <a:buFont typeface="Wingdings" pitchFamily="2" charset="2"/>
              <a:buChar char="ü"/>
            </a:pPr>
            <a:r>
              <a:rPr lang="en-US" sz="2400" dirty="0" smtClean="0"/>
              <a:t>Project Office Activities</a:t>
            </a:r>
          </a:p>
          <a:p>
            <a:pPr marL="800100" lvl="1" indent="-400050">
              <a:buNone/>
            </a:pPr>
            <a:endParaRPr lang="en-US" sz="2400" dirty="0" smtClean="0"/>
          </a:p>
          <a:p>
            <a:pPr marL="800100" lvl="1" indent="-400050">
              <a:buFont typeface="Wingdings" pitchFamily="2" charset="2"/>
              <a:buChar char="ü"/>
            </a:pPr>
            <a:r>
              <a:rPr lang="en-US" sz="2400" dirty="0" smtClean="0"/>
              <a:t>Progress on Project Office Activities</a:t>
            </a:r>
          </a:p>
          <a:p>
            <a:pPr marL="800100" lvl="1" indent="-400050">
              <a:buNone/>
            </a:pPr>
            <a:endParaRPr lang="en-US" sz="2400" dirty="0" smtClean="0"/>
          </a:p>
          <a:p>
            <a:pPr marL="800100" lvl="1" indent="-400050">
              <a:buFont typeface="Wingdings" pitchFamily="2" charset="2"/>
              <a:buChar char="ü"/>
            </a:pPr>
            <a:r>
              <a:rPr lang="en-US" sz="2400" dirty="0" smtClean="0"/>
              <a:t>OceanSITES Budget overview </a:t>
            </a:r>
          </a:p>
          <a:p>
            <a:endParaRPr lang="en-US" sz="1800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6864"/>
            <a:ext cx="9143999" cy="729343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Outline</a:t>
            </a:r>
            <a:endParaRPr lang="en-US" sz="3200" b="1" dirty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6864"/>
            <a:ext cx="9143999" cy="729343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Project Office - JCOMMOPS</a:t>
            </a:r>
            <a:endParaRPr lang="en-US" sz="3200" b="1" dirty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135" y="1074509"/>
            <a:ext cx="8528046" cy="502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ular Callout 10"/>
          <p:cNvSpPr/>
          <p:nvPr/>
        </p:nvSpPr>
        <p:spPr>
          <a:xfrm>
            <a:off x="3341913" y="3320143"/>
            <a:ext cx="2634343" cy="2547257"/>
          </a:xfrm>
          <a:prstGeom prst="wedgeRoundRectCallout">
            <a:avLst>
              <a:gd name="adj1" fmla="val -20833"/>
              <a:gd name="adj2" fmla="val 67521"/>
              <a:gd name="adj3" fmla="val 16667"/>
            </a:avLst>
          </a:prstGeom>
          <a:noFill/>
          <a:ln w="349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39887" y="6335486"/>
            <a:ext cx="1589314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JCOMMOPS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35286" y="5453743"/>
            <a:ext cx="1175657" cy="228600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98171" y="154895"/>
            <a:ext cx="7053943" cy="911905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JCOMMOPS/OceanSITES Project Office</a:t>
            </a:r>
            <a:endParaRPr lang="en-US" sz="3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17714" y="1306513"/>
            <a:ext cx="5214257" cy="5018087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Office co-located in IFREMER, Brest, France</a:t>
            </a:r>
          </a:p>
          <a:p>
            <a:endParaRPr lang="en-US" sz="16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Total of six full time staff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Technical Coordinator ,DBCP/OceanSITES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Technical Coordinator, ARGO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Technical Coordinator, SOT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IT Engineer,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Coordinator, for science &amp; communication,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Web developer (contract ending Jun 2016)</a:t>
            </a:r>
            <a:endParaRPr lang="en-US" sz="1600" dirty="0"/>
          </a:p>
        </p:txBody>
      </p:sp>
      <p:pic>
        <p:nvPicPr>
          <p:cNvPr id="7" name="Picture 6" descr="JCOMMOPS full grou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76712" y="4125686"/>
            <a:ext cx="5212860" cy="275408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892" y="1404257"/>
            <a:ext cx="4038108" cy="264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8343" y="4122904"/>
            <a:ext cx="3320143" cy="273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7420" y="1129192"/>
            <a:ext cx="8966580" cy="5105400"/>
          </a:xfrm>
        </p:spPr>
        <p:txBody>
          <a:bodyPr>
            <a:noAutofit/>
          </a:bodyPr>
          <a:lstStyle/>
          <a:p>
            <a:pPr lvl="0"/>
            <a:r>
              <a:rPr lang="en-US" sz="1800" b="1" u="sng" dirty="0" smtClean="0">
                <a:latin typeface="+mn-lt"/>
              </a:rPr>
              <a:t>1/3 of the TC time is for </a:t>
            </a:r>
            <a:r>
              <a:rPr lang="en-US" sz="1800" b="1" u="sng" dirty="0" err="1" smtClean="0">
                <a:latin typeface="+mn-lt"/>
              </a:rPr>
              <a:t>OceanSITES</a:t>
            </a:r>
            <a:r>
              <a:rPr lang="en-US" sz="1800" b="1" u="sng" dirty="0" smtClean="0">
                <a:latin typeface="+mn-lt"/>
              </a:rPr>
              <a:t> activities</a:t>
            </a:r>
            <a:r>
              <a:rPr lang="en-US" sz="1800" b="1" dirty="0" smtClean="0">
                <a:latin typeface="+mn-lt"/>
              </a:rPr>
              <a:t>:</a:t>
            </a:r>
          </a:p>
          <a:p>
            <a:pPr lvl="0"/>
            <a:endParaRPr lang="en-US" sz="1800" dirty="0" smtClean="0">
              <a:latin typeface="+mn-lt"/>
            </a:endParaRPr>
          </a:p>
          <a:p>
            <a:pPr marL="400050" lvl="0" indent="-400050">
              <a:buFont typeface="+mj-lt"/>
              <a:buAutoNum type="romanUcPeriod"/>
            </a:pPr>
            <a:r>
              <a:rPr lang="en-US" sz="1800" dirty="0" smtClean="0">
                <a:latin typeface="+mn-lt"/>
              </a:rPr>
              <a:t>Assist in the planning, implementation and operations of the OceanSITES network </a:t>
            </a:r>
          </a:p>
          <a:p>
            <a:pPr marL="800100" lvl="1" indent="-400050">
              <a:buFont typeface="Arial" pitchFamily="34" charset="0"/>
              <a:buChar char="•"/>
            </a:pPr>
            <a:r>
              <a:rPr lang="en-US" sz="1800" dirty="0" smtClean="0"/>
              <a:t>obtain and continually update information about the sites</a:t>
            </a:r>
          </a:p>
          <a:p>
            <a:pPr marL="800100" lvl="1" indent="-400050">
              <a:buFont typeface="Arial" pitchFamily="34" charset="0"/>
              <a:buChar char="•"/>
            </a:pPr>
            <a:r>
              <a:rPr lang="en-US" sz="1800" dirty="0" smtClean="0"/>
              <a:t>maintain technical documentation</a:t>
            </a:r>
          </a:p>
          <a:p>
            <a:pPr marL="800100" lvl="1" indent="-400050">
              <a:buFont typeface="Arial" pitchFamily="34" charset="0"/>
              <a:buChar char="•"/>
            </a:pPr>
            <a:r>
              <a:rPr lang="en-US" sz="1800" dirty="0" smtClean="0"/>
              <a:t>update the JCOMMOPS database and maps</a:t>
            </a:r>
          </a:p>
          <a:p>
            <a:pPr marL="800100" lvl="1" indent="-400050">
              <a:buFont typeface="Arial" pitchFamily="34" charset="0"/>
              <a:buChar char="•"/>
            </a:pPr>
            <a:r>
              <a:rPr lang="en-US" sz="1800" dirty="0" smtClean="0"/>
              <a:t>maintain member contact information </a:t>
            </a:r>
          </a:p>
          <a:p>
            <a:pPr marL="800100" lvl="1" indent="-400050">
              <a:buFont typeface="Arial" pitchFamily="34" charset="0"/>
              <a:buChar char="•"/>
            </a:pPr>
            <a:r>
              <a:rPr lang="en-US" sz="1800" dirty="0" smtClean="0"/>
              <a:t>maintain OceanSITES website</a:t>
            </a:r>
          </a:p>
          <a:p>
            <a:pPr marL="800100" lvl="1" indent="-400050">
              <a:buFont typeface="Arial" pitchFamily="34" charset="0"/>
              <a:buChar char="•"/>
            </a:pPr>
            <a:r>
              <a:rPr lang="en-US" sz="1800" dirty="0" smtClean="0"/>
              <a:t>assist with emerging needs</a:t>
            </a:r>
          </a:p>
          <a:p>
            <a:pPr marL="800100" lvl="1" indent="-400050">
              <a:buNone/>
            </a:pPr>
            <a:endParaRPr lang="en-US" sz="1800" dirty="0" smtClean="0"/>
          </a:p>
          <a:p>
            <a:pPr marL="400050" indent="-400050">
              <a:buFont typeface="+mj-lt"/>
              <a:buAutoNum type="romanUcPeriod"/>
            </a:pPr>
            <a:r>
              <a:rPr lang="en-US" sz="1800" dirty="0" smtClean="0">
                <a:latin typeface="+mn-lt"/>
              </a:rPr>
              <a:t>Monitor, communicate and resolve action items</a:t>
            </a:r>
          </a:p>
          <a:p>
            <a:pPr marL="800100" lvl="1" indent="-400050">
              <a:buFont typeface="Arial" pitchFamily="34" charset="0"/>
              <a:buChar char="•"/>
            </a:pPr>
            <a:r>
              <a:rPr lang="en-US" sz="1800" dirty="0" smtClean="0"/>
              <a:t>action items from previous OceanSITES 2014 meeting</a:t>
            </a:r>
          </a:p>
          <a:p>
            <a:pPr marL="800100" lvl="1" indent="-400050">
              <a:buFont typeface="Arial" pitchFamily="34" charset="0"/>
              <a:buChar char="•"/>
            </a:pPr>
            <a:r>
              <a:rPr lang="en-US" sz="1800" dirty="0" smtClean="0"/>
              <a:t>action items from EC  and DMT monthly meetings</a:t>
            </a:r>
          </a:p>
          <a:p>
            <a:pPr marL="800100" lvl="1" indent="-400050">
              <a:buNone/>
            </a:pPr>
            <a:endParaRPr lang="en-US" sz="1800" dirty="0" smtClean="0">
              <a:latin typeface="+mn-lt"/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1800" dirty="0" smtClean="0">
                <a:latin typeface="+mn-lt"/>
              </a:rPr>
              <a:t>Organize meetings, take notes, prepare meeting reports</a:t>
            </a:r>
          </a:p>
          <a:p>
            <a:pPr marL="800100" lvl="1" indent="-400050">
              <a:buFont typeface="Arial" pitchFamily="34" charset="0"/>
              <a:buChar char="•"/>
            </a:pPr>
            <a:r>
              <a:rPr lang="en-US" sz="1800" dirty="0" smtClean="0"/>
              <a:t>monthly meetings for EC and DMT groups</a:t>
            </a:r>
          </a:p>
          <a:p>
            <a:pPr marL="800100" lvl="1" indent="-400050">
              <a:buFont typeface="Arial" pitchFamily="34" charset="0"/>
              <a:buChar char="•"/>
            </a:pPr>
            <a:r>
              <a:rPr lang="en-US" sz="1800" dirty="0" smtClean="0"/>
              <a:t>Regular meetings with co-chairs </a:t>
            </a:r>
          </a:p>
          <a:p>
            <a:pPr marL="800100" lvl="1" indent="-400050">
              <a:buNone/>
            </a:pPr>
            <a:endParaRPr lang="en-US" sz="1600" dirty="0" smtClean="0"/>
          </a:p>
          <a:p>
            <a:endParaRPr lang="en-US" sz="1800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6864"/>
            <a:ext cx="9143999" cy="729343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Project Office Activities</a:t>
            </a:r>
            <a:endParaRPr lang="en-US" sz="3200" b="1" dirty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7420" y="1110343"/>
            <a:ext cx="8966580" cy="5287535"/>
          </a:xfrm>
        </p:spPr>
        <p:txBody>
          <a:bodyPr>
            <a:noAutofit/>
          </a:bodyPr>
          <a:lstStyle/>
          <a:p>
            <a:pPr lvl="0"/>
            <a:r>
              <a:rPr lang="en-US" sz="1800" b="1" u="sng" dirty="0" smtClean="0">
                <a:latin typeface="+mn-lt"/>
              </a:rPr>
              <a:t>1/3 of the TC time is for OceanSITES activities</a:t>
            </a:r>
            <a:r>
              <a:rPr lang="en-US" sz="1800" b="1" dirty="0" smtClean="0">
                <a:latin typeface="+mn-lt"/>
              </a:rPr>
              <a:t>:</a:t>
            </a:r>
            <a:endParaRPr lang="en-US" sz="1800" dirty="0" smtClean="0">
              <a:latin typeface="+mn-lt"/>
            </a:endParaRPr>
          </a:p>
          <a:p>
            <a:pPr marL="400050" indent="-400050">
              <a:buFont typeface="+mj-lt"/>
              <a:buAutoNum type="romanUcPeriod" startAt="4"/>
            </a:pPr>
            <a:r>
              <a:rPr lang="en-US" sz="1800" dirty="0" smtClean="0">
                <a:latin typeface="+mn-lt"/>
              </a:rPr>
              <a:t>Serve as a representative of OceanSITES, as directed, at relevant technical or scientific meetings, and prepare OceanSITES input (reports, presentations) for such meetings</a:t>
            </a:r>
          </a:p>
          <a:p>
            <a:pPr marL="860425" indent="-457200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EGU in 20105</a:t>
            </a:r>
          </a:p>
          <a:p>
            <a:pPr marL="860425" indent="-457200">
              <a:buFont typeface="Arial" pitchFamily="34" charset="0"/>
              <a:buChar char="•"/>
            </a:pPr>
            <a:r>
              <a:rPr lang="en-US" sz="1800" dirty="0" smtClean="0"/>
              <a:t>Ocean Sciences 2016 </a:t>
            </a:r>
          </a:p>
          <a:p>
            <a:pPr marL="860425" indent="-457200">
              <a:buFont typeface="Arial" pitchFamily="34" charset="0"/>
              <a:buChar char="•"/>
            </a:pPr>
            <a:endParaRPr lang="en-US" sz="1800" dirty="0" smtClean="0"/>
          </a:p>
          <a:p>
            <a:pPr marL="400050" indent="-400050">
              <a:buAutoNum type="romanUcPeriod" startAt="5"/>
            </a:pPr>
            <a:r>
              <a:rPr lang="en-US" sz="1800" dirty="0" smtClean="0">
                <a:latin typeface="+mn-lt"/>
              </a:rPr>
              <a:t>Assist members of OceanSITES by providing technical advice</a:t>
            </a:r>
          </a:p>
          <a:p>
            <a:pPr marL="400050" indent="-400050">
              <a:buAutoNum type="romanUcPeriod" startAt="5"/>
            </a:pPr>
            <a:endParaRPr lang="en-US" sz="1800" dirty="0" smtClean="0">
              <a:latin typeface="+mn-lt"/>
            </a:endParaRPr>
          </a:p>
          <a:p>
            <a:pPr marL="400050" indent="-400050">
              <a:buAutoNum type="romanUcPeriod" startAt="6"/>
            </a:pPr>
            <a:r>
              <a:rPr lang="en-US" sz="1800" dirty="0" smtClean="0">
                <a:latin typeface="+mn-lt"/>
              </a:rPr>
              <a:t>Perform administrative duties and support to the Committees and Teams as required</a:t>
            </a:r>
          </a:p>
          <a:p>
            <a:pPr marL="400050" indent="-400050">
              <a:buAutoNum type="romanUcPeriod" startAt="6"/>
            </a:pPr>
            <a:endParaRPr lang="en-US" sz="1800" dirty="0" smtClean="0">
              <a:latin typeface="+mn-lt"/>
            </a:endParaRPr>
          </a:p>
          <a:p>
            <a:pPr marL="400050" indent="-400050">
              <a:buAutoNum type="romanUcPeriod" startAt="7"/>
            </a:pPr>
            <a:r>
              <a:rPr lang="en-US" sz="1800" dirty="0" smtClean="0">
                <a:latin typeface="+mn-lt"/>
              </a:rPr>
              <a:t>Assist with ensuring timely submission of data to the GDACs</a:t>
            </a:r>
          </a:p>
          <a:p>
            <a:pPr marL="400050" indent="-400050">
              <a:buAutoNum type="romanUcPeriod" startAt="7"/>
            </a:pPr>
            <a:endParaRPr lang="en-US" sz="1800" dirty="0" smtClean="0">
              <a:latin typeface="+mn-lt"/>
            </a:endParaRPr>
          </a:p>
          <a:p>
            <a:pPr marL="400050" indent="-400050"/>
            <a:r>
              <a:rPr lang="en-US" sz="1800" dirty="0" smtClean="0">
                <a:latin typeface="+mn-lt"/>
              </a:rPr>
              <a:t>VIII. Support and promote initiatives to improve international dialogue, both online and offline, between national and international communities of OceanSITES</a:t>
            </a:r>
          </a:p>
          <a:p>
            <a:pPr marL="860425" indent="-457200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Pacific Island Capacity building workshop, Palau, 2015</a:t>
            </a:r>
          </a:p>
          <a:p>
            <a:pPr marL="860425" indent="-457200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North Pacific Ocean and Marginal Seas (</a:t>
            </a:r>
            <a:r>
              <a:rPr lang="en-US" sz="1800" dirty="0" smtClean="0">
                <a:latin typeface="+mn-lt"/>
                <a:hlinkClick r:id="rId3"/>
              </a:rPr>
              <a:t>NPOMS-4</a:t>
            </a:r>
            <a:r>
              <a:rPr lang="en-US" sz="1800" dirty="0" smtClean="0">
                <a:latin typeface="+mn-lt"/>
              </a:rPr>
              <a:t>), South Korea 2015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6864"/>
            <a:ext cx="9143999" cy="729343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Project Office Activities </a:t>
            </a:r>
            <a:r>
              <a:rPr lang="en-US" sz="2400" b="1" dirty="0" smtClean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(continued)</a:t>
            </a:r>
            <a:endParaRPr lang="en-US" sz="2400" b="1" dirty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8892" indent="-283464">
              <a:spcBef>
                <a:spcPts val="576"/>
              </a:spcBef>
            </a:pPr>
            <a:r>
              <a:rPr lang="en-US" sz="1800" u="sng" dirty="0" smtClean="0">
                <a:latin typeface="+mn-lt"/>
              </a:rPr>
              <a:t>Steering Committee </a:t>
            </a:r>
            <a:r>
              <a:rPr lang="en-US" sz="1800" dirty="0" smtClean="0">
                <a:latin typeface="+mn-lt"/>
              </a:rPr>
              <a:t>:</a:t>
            </a:r>
          </a:p>
          <a:p>
            <a:pPr marL="678942" lvl="1" indent="-283464">
              <a:spcBef>
                <a:spcPts val="576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Mission Statement</a:t>
            </a:r>
            <a:endParaRPr lang="en-US" sz="1800" dirty="0" smtClean="0"/>
          </a:p>
          <a:p>
            <a:pPr marL="678942" lvl="1" indent="-283464">
              <a:spcBef>
                <a:spcPts val="576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Benefits of joining the network</a:t>
            </a:r>
          </a:p>
          <a:p>
            <a:pPr marL="678942" lvl="1" indent="-283464">
              <a:spcBef>
                <a:spcPts val="576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Organization and Governance</a:t>
            </a:r>
          </a:p>
          <a:p>
            <a:pPr marL="678942" lvl="1" indent="-283464">
              <a:spcBef>
                <a:spcPts val="576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Goals and Objectives of OceanSITES</a:t>
            </a:r>
          </a:p>
          <a:p>
            <a:pPr marL="678942" lvl="1" indent="-283464">
              <a:spcBef>
                <a:spcPts val="576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What is OceanSITES</a:t>
            </a:r>
          </a:p>
          <a:p>
            <a:pPr marL="678942" lvl="1" indent="-283464">
              <a:spcBef>
                <a:spcPts val="576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C000"/>
                </a:solidFill>
              </a:rPr>
              <a:t>How to become an OceanSITES</a:t>
            </a:r>
            <a:endParaRPr lang="en-US" sz="1800" dirty="0" smtClean="0"/>
          </a:p>
          <a:p>
            <a:pPr marL="678942" lvl="1" indent="-283464">
              <a:spcBef>
                <a:spcPts val="576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0000"/>
                </a:solidFill>
              </a:rPr>
              <a:t>Performance metrics </a:t>
            </a:r>
          </a:p>
          <a:p>
            <a:pPr marL="678942" lvl="1" indent="-283464">
              <a:spcBef>
                <a:spcPts val="576"/>
              </a:spcBef>
              <a:buNone/>
            </a:pPr>
            <a:endParaRPr lang="en-US" sz="1800" dirty="0" smtClean="0">
              <a:solidFill>
                <a:srgbClr val="FFC000"/>
              </a:solidFill>
            </a:endParaRPr>
          </a:p>
          <a:p>
            <a:pPr marL="278892" indent="-283464">
              <a:spcBef>
                <a:spcPts val="576"/>
              </a:spcBef>
            </a:pPr>
            <a:r>
              <a:rPr lang="en-US" sz="1800" u="sng" dirty="0" smtClean="0">
                <a:latin typeface="+mn-lt"/>
              </a:rPr>
              <a:t>Data Management Team:  </a:t>
            </a:r>
          </a:p>
          <a:p>
            <a:pPr marL="678942" lvl="1" indent="-283464">
              <a:spcBef>
                <a:spcPts val="576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OceanSITES Data Format Reference Manual (formerly User's Guide)</a:t>
            </a:r>
          </a:p>
          <a:p>
            <a:pPr marL="678942" lvl="1" indent="-283464">
              <a:spcBef>
                <a:spcPts val="576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B050"/>
                </a:solidFill>
              </a:rPr>
              <a:t>OceanSITES Data Providers' Guide</a:t>
            </a:r>
          </a:p>
          <a:p>
            <a:pPr marL="678942" lvl="1" indent="-283464">
              <a:spcBef>
                <a:spcPts val="576"/>
              </a:spcBef>
              <a:buFont typeface="Wingdings" pitchFamily="2" charset="2"/>
              <a:buChar char="Ø"/>
            </a:pPr>
            <a:r>
              <a:rPr lang="en-US" sz="1800" dirty="0" smtClean="0"/>
              <a:t>OceanSITES Data Users' Guide ???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9359"/>
            <a:ext cx="9143999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Documents</a:t>
            </a:r>
            <a:endParaRPr lang="en-US" sz="3200" b="1" dirty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2258" y="1218872"/>
            <a:ext cx="7990114" cy="544287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+mn-lt"/>
              </a:rPr>
              <a:t>Home page</a:t>
            </a:r>
            <a:r>
              <a:rPr lang="en-US" sz="1800" dirty="0" smtClean="0">
                <a:latin typeface="+mn-lt"/>
              </a:rPr>
              <a:t>:</a:t>
            </a:r>
            <a:r>
              <a:rPr lang="en-US" sz="1800" b="1" dirty="0" smtClean="0">
                <a:latin typeface="+mn-lt"/>
              </a:rPr>
              <a:t>  </a:t>
            </a:r>
            <a:r>
              <a:rPr lang="en-US" sz="1800" dirty="0" smtClean="0">
                <a:latin typeface="+mn-lt"/>
              </a:rPr>
              <a:t>News items  and posters </a:t>
            </a:r>
          </a:p>
          <a:p>
            <a:endParaRPr lang="en-US" sz="1800" dirty="0" smtClean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5711"/>
            <a:ext cx="9143999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New Items on Website</a:t>
            </a:r>
            <a:endParaRPr lang="en-US" sz="3200" b="1" dirty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702" y="1691703"/>
            <a:ext cx="786130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7083187" y="3096414"/>
            <a:ext cx="1459335" cy="21880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0229" y="1107090"/>
            <a:ext cx="7990114" cy="1077687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+mn-lt"/>
              </a:rPr>
              <a:t>About</a:t>
            </a:r>
            <a:r>
              <a:rPr lang="en-US" sz="1800" dirty="0" smtClean="0">
                <a:latin typeface="+mn-lt"/>
              </a:rPr>
              <a:t>:  FTP and THREDDS usage statistics  link  to NDBC </a:t>
            </a:r>
            <a:r>
              <a:rPr lang="en-US" sz="1800" dirty="0" smtClean="0">
                <a:latin typeface="+mn-lt"/>
                <a:hlinkClick r:id="rId3"/>
              </a:rPr>
              <a:t>http://dods.ndbc.noaa.gov/stats/ftp/</a:t>
            </a:r>
            <a:endParaRPr lang="en-US" sz="1800" dirty="0" smtClean="0">
              <a:latin typeface="+mn-lt"/>
            </a:endParaRPr>
          </a:p>
          <a:p>
            <a:pPr indent="4763"/>
            <a:r>
              <a:rPr lang="en-US" sz="1800" dirty="0" smtClean="0">
                <a:latin typeface="+mn-lt"/>
                <a:hlinkClick r:id="rId4"/>
              </a:rPr>
              <a:t>http://dods.ndbc.noaa.gov/stats/oceansites/</a:t>
            </a:r>
            <a:endParaRPr lang="en-US" sz="1800" dirty="0" smtClean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9359"/>
            <a:ext cx="9143999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ea typeface="ＭＳ Ｐゴシック" pitchFamily="34" charset="-128"/>
                <a:cs typeface="Arial" pitchFamily="34" charset="0"/>
              </a:rPr>
              <a:t>New Items on Website</a:t>
            </a:r>
            <a:endParaRPr lang="en-US" sz="3200" b="1" dirty="0">
              <a:solidFill>
                <a:schemeClr val="tx1"/>
              </a:solidFill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056" y="2171797"/>
            <a:ext cx="4386489" cy="448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4713513" y="2190137"/>
            <a:ext cx="4279497" cy="4463143"/>
            <a:chOff x="130628" y="2394857"/>
            <a:chExt cx="4279497" cy="4463143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0628" y="2394857"/>
              <a:ext cx="4279497" cy="4463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19324337">
              <a:off x="644978" y="5274810"/>
              <a:ext cx="3086100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124640">
            <a:off x="981757" y="4835299"/>
            <a:ext cx="26955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35687</TotalTime>
  <Words>1761</Words>
  <Application>Microsoft Office PowerPoint</Application>
  <PresentationFormat>On-screen Show (4:3)</PresentationFormat>
  <Paragraphs>250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ＭＳ Ｐゴシック</vt:lpstr>
      <vt:lpstr>Arial</vt:lpstr>
      <vt:lpstr>Calibri</vt:lpstr>
      <vt:lpstr>Cambria</vt:lpstr>
      <vt:lpstr>MV Boli</vt:lpstr>
      <vt:lpstr>Wingdings</vt:lpstr>
      <vt:lpstr>Office Theme</vt:lpstr>
      <vt:lpstr>Custom Design</vt:lpstr>
      <vt:lpstr>1_Custom Design</vt:lpstr>
      <vt:lpstr>Project Office Progress   Champika GALLAGE DBCP Coordinator/ OceanSITES Project Office cgallage@jcommops.org  OceanSITES 2016 11th Steering Committee and 8th Data Management Team Meeting</vt:lpstr>
      <vt:lpstr>Outline</vt:lpstr>
      <vt:lpstr>Project Office - JCOMMOPS</vt:lpstr>
      <vt:lpstr>JCOMMOPS/OceanSITES Project Office</vt:lpstr>
      <vt:lpstr>Project Office Activities</vt:lpstr>
      <vt:lpstr>Project Office Activities (continued)</vt:lpstr>
      <vt:lpstr>Documents</vt:lpstr>
      <vt:lpstr>New Items on Website</vt:lpstr>
      <vt:lpstr>New Items on Website</vt:lpstr>
      <vt:lpstr>New Items on Website</vt:lpstr>
      <vt:lpstr>New Items on Website</vt:lpstr>
      <vt:lpstr>New JCOMMOPS web 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IOC/UNESCO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JCOMMOPS SOT VII</dc:title>
  <dc:creator>JCOMMOPS</dc:creator>
  <cp:lastModifiedBy>Nocsg2</cp:lastModifiedBy>
  <cp:revision>884</cp:revision>
  <dcterms:created xsi:type="dcterms:W3CDTF">2008-01-30T04:31:58Z</dcterms:created>
  <dcterms:modified xsi:type="dcterms:W3CDTF">2016-04-26T12:00:15Z</dcterms:modified>
</cp:coreProperties>
</file>